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68" r:id="rId4"/>
    <p:sldId id="258" r:id="rId5"/>
    <p:sldId id="259" r:id="rId6"/>
    <p:sldId id="262" r:id="rId7"/>
    <p:sldId id="272" r:id="rId8"/>
    <p:sldId id="271" r:id="rId9"/>
    <p:sldId id="273" r:id="rId10"/>
    <p:sldId id="274" r:id="rId11"/>
    <p:sldId id="275" r:id="rId12"/>
    <p:sldId id="276" r:id="rId13"/>
    <p:sldId id="277" r:id="rId14"/>
    <p:sldId id="281" r:id="rId15"/>
    <p:sldId id="278" r:id="rId16"/>
    <p:sldId id="270" r:id="rId17"/>
    <p:sldId id="279" r:id="rId18"/>
    <p:sldId id="280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사용자" initials="사용자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58" autoAdjust="0"/>
    <p:restoredTop sz="94613" autoAdjust="0"/>
  </p:normalViewPr>
  <p:slideViewPr>
    <p:cSldViewPr>
      <p:cViewPr>
        <p:scale>
          <a:sx n="73" d="100"/>
          <a:sy n="73" d="100"/>
        </p:scale>
        <p:origin x="-52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9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FEEF-6829-4A2C-850B-9645C0CA4CD8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6C625-5338-47F1-B6DF-BA2B9BB6B6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192F-8892-4ACA-9798-6F9E2623CB01}" type="datetimeFigureOut">
              <a:rPr lang="ko-KR" altLang="en-US" smtClean="0"/>
              <a:pPr/>
              <a:t>2013-01-11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1560-534C-491A-8641-2E21D6B23B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85720" y="214291"/>
            <a:ext cx="7772400" cy="928694"/>
          </a:xfrm>
        </p:spPr>
        <p:txBody>
          <a:bodyPr>
            <a:normAutofit/>
          </a:bodyPr>
          <a:lstStyle/>
          <a:p>
            <a:r>
              <a:rPr lang="ko-KR" altLang="en-US" sz="4000" dirty="0" smtClean="0">
                <a:latin typeface="휴먼매직체" pitchFamily="18" charset="-127"/>
                <a:ea typeface="휴먼매직체" pitchFamily="18" charset="-127"/>
              </a:rPr>
              <a:t>액체의 점성에 따른 얼음이 녹는 빠르기</a:t>
            </a:r>
            <a:endParaRPr lang="ko-KR" altLang="en-US" sz="4000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929190" y="4643446"/>
            <a:ext cx="4214810" cy="1596625"/>
          </a:xfrm>
        </p:spPr>
        <p:txBody>
          <a:bodyPr>
            <a:normAutofit/>
          </a:bodyPr>
          <a:lstStyle/>
          <a:p>
            <a:r>
              <a:rPr lang="ko-KR" altLang="en-US" sz="2000" i="0" dirty="0" smtClean="0">
                <a:latin typeface="+mj-ea"/>
                <a:ea typeface="+mj-ea"/>
              </a:rPr>
              <a:t>제주 북 초등학교 영재학급 </a:t>
            </a:r>
            <a:endParaRPr lang="en-US" altLang="ko-KR" sz="2000" i="0" dirty="0" smtClean="0">
              <a:latin typeface="+mj-ea"/>
              <a:ea typeface="+mj-ea"/>
            </a:endParaRPr>
          </a:p>
          <a:p>
            <a:r>
              <a:rPr lang="ko-KR" altLang="en-US" sz="2000" i="0" dirty="0" smtClean="0">
                <a:latin typeface="+mj-ea"/>
                <a:ea typeface="+mj-ea"/>
              </a:rPr>
              <a:t>담당 선생님</a:t>
            </a:r>
            <a:r>
              <a:rPr lang="en-US" altLang="ko-KR" sz="2000" i="0" dirty="0" smtClean="0">
                <a:latin typeface="+mj-ea"/>
                <a:ea typeface="+mj-ea"/>
              </a:rPr>
              <a:t>: </a:t>
            </a:r>
            <a:r>
              <a:rPr lang="ko-KR" altLang="en-US" sz="2000" i="0" dirty="0" smtClean="0">
                <a:latin typeface="+mj-ea"/>
                <a:ea typeface="+mj-ea"/>
              </a:rPr>
              <a:t>홍경모 선생님</a:t>
            </a:r>
            <a:endParaRPr lang="en-US" altLang="ko-KR" sz="2000" i="0" dirty="0" smtClean="0">
              <a:latin typeface="+mj-ea"/>
              <a:ea typeface="+mj-ea"/>
            </a:endParaRPr>
          </a:p>
          <a:p>
            <a:r>
              <a:rPr lang="en-US" altLang="ko-KR" sz="2000" i="0" dirty="0" smtClean="0">
                <a:latin typeface="+mj-ea"/>
                <a:ea typeface="+mj-ea"/>
              </a:rPr>
              <a:t>5</a:t>
            </a:r>
            <a:r>
              <a:rPr lang="ko-KR" altLang="en-US" sz="2000" i="0" dirty="0" smtClean="0">
                <a:latin typeface="+mj-ea"/>
                <a:ea typeface="+mj-ea"/>
              </a:rPr>
              <a:t>학년 </a:t>
            </a:r>
            <a:r>
              <a:rPr lang="en-US" altLang="ko-KR" sz="2000" i="0" dirty="0" smtClean="0">
                <a:latin typeface="+mj-ea"/>
                <a:ea typeface="+mj-ea"/>
              </a:rPr>
              <a:t>5</a:t>
            </a:r>
            <a:r>
              <a:rPr lang="ko-KR" altLang="en-US" sz="2000" i="0" dirty="0" smtClean="0">
                <a:latin typeface="+mj-ea"/>
                <a:ea typeface="+mj-ea"/>
              </a:rPr>
              <a:t>번 양승윤</a:t>
            </a:r>
            <a:endParaRPr lang="ko-KR" altLang="en-US" sz="2000" i="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탐구 시작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 smtClean="0"/>
              <a:t>   농도와 점성의 관계를 알아보려는 실험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+mn-ea"/>
              </a:rPr>
              <a:t>- </a:t>
            </a:r>
            <a:r>
              <a:rPr lang="ko-KR" altLang="en-US" dirty="0" smtClean="0"/>
              <a:t>준비물</a:t>
            </a:r>
            <a:r>
              <a:rPr lang="en-US" altLang="ko-KR" dirty="0" smtClean="0"/>
              <a:t>: </a:t>
            </a:r>
            <a:r>
              <a:rPr lang="en-US" altLang="ko-KR" dirty="0" smtClean="0">
                <a:latin typeface="+mn-ea"/>
              </a:rPr>
              <a:t>50%</a:t>
            </a:r>
            <a:r>
              <a:rPr lang="ko-KR" altLang="en-US" dirty="0" err="1" smtClean="0">
                <a:latin typeface="+mn-ea"/>
              </a:rPr>
              <a:t>설탕물</a:t>
            </a:r>
            <a:r>
              <a:rPr lang="en-US" altLang="ko-KR" dirty="0" smtClean="0">
                <a:latin typeface="+mn-ea"/>
              </a:rPr>
              <a:t>, 25%</a:t>
            </a:r>
            <a:r>
              <a:rPr lang="ko-KR" altLang="en-US" dirty="0" err="1" smtClean="0">
                <a:latin typeface="+mn-ea"/>
              </a:rPr>
              <a:t>설탕물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거름종이 </a:t>
            </a:r>
            <a:r>
              <a:rPr lang="en-US" altLang="ko-KR" dirty="0" smtClean="0">
                <a:latin typeface="+mn-ea"/>
              </a:rPr>
              <a:t>3</a:t>
            </a:r>
            <a:r>
              <a:rPr lang="ko-KR" altLang="en-US" dirty="0" smtClean="0">
                <a:latin typeface="+mn-ea"/>
              </a:rPr>
              <a:t>장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스포이트 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방법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각각의 액체 한 방울을 거름종이에다 떨어뜨린다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많이 퍼질 수록 점성이 낮다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결과</a:t>
            </a:r>
            <a:r>
              <a:rPr lang="en-US" altLang="ko-KR" dirty="0" smtClean="0">
                <a:latin typeface="+mn-ea"/>
              </a:rPr>
              <a:t>: 50% </a:t>
            </a:r>
            <a:r>
              <a:rPr lang="ko-KR" altLang="en-US" dirty="0" err="1" smtClean="0">
                <a:latin typeface="+mn-ea"/>
              </a:rPr>
              <a:t>설탕물이</a:t>
            </a:r>
            <a:r>
              <a:rPr lang="ko-KR" altLang="en-US" dirty="0" smtClean="0">
                <a:latin typeface="+mn-ea"/>
              </a:rPr>
              <a:t> 점성이 가장 높고 </a:t>
            </a:r>
            <a:r>
              <a:rPr lang="en-US" altLang="ko-KR" dirty="0" smtClean="0">
                <a:latin typeface="+mn-ea"/>
              </a:rPr>
              <a:t>25% </a:t>
            </a:r>
            <a:r>
              <a:rPr lang="ko-KR" altLang="en-US" dirty="0" err="1" smtClean="0">
                <a:latin typeface="+mn-ea"/>
              </a:rPr>
              <a:t>설탕물이</a:t>
            </a:r>
            <a:r>
              <a:rPr lang="ko-KR" altLang="en-US" dirty="0" smtClean="0">
                <a:latin typeface="+mn-ea"/>
              </a:rPr>
              <a:t> 점성이 그 다음으로 높고 물이 점성이 가장 낮다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</a:t>
            </a:r>
            <a:r>
              <a:rPr lang="ko-KR" altLang="en-US" dirty="0" smtClean="0">
                <a:latin typeface="+mn-ea"/>
              </a:rPr>
              <a:t>농도와 점성의 관계를 알아보려는 실험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준비물</a:t>
            </a:r>
            <a:r>
              <a:rPr lang="en-US" altLang="ko-KR" dirty="0" smtClean="0">
                <a:latin typeface="+mn-ea"/>
              </a:rPr>
              <a:t>: 50%</a:t>
            </a:r>
            <a:r>
              <a:rPr lang="ko-KR" altLang="en-US" dirty="0" err="1" smtClean="0">
                <a:latin typeface="+mn-ea"/>
              </a:rPr>
              <a:t>설탕물</a:t>
            </a:r>
            <a:r>
              <a:rPr lang="en-US" altLang="ko-KR" dirty="0" smtClean="0">
                <a:latin typeface="+mn-ea"/>
              </a:rPr>
              <a:t>, 25%</a:t>
            </a:r>
            <a:r>
              <a:rPr lang="ko-KR" altLang="en-US" dirty="0" err="1" smtClean="0">
                <a:latin typeface="+mn-ea"/>
              </a:rPr>
              <a:t>설탕물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얼음 </a:t>
            </a:r>
            <a:r>
              <a:rPr lang="en-US" altLang="ko-KR" dirty="0" smtClean="0">
                <a:latin typeface="+mn-ea"/>
              </a:rPr>
              <a:t>3</a:t>
            </a:r>
            <a:r>
              <a:rPr lang="ko-KR" altLang="en-US" dirty="0" smtClean="0">
                <a:latin typeface="+mn-ea"/>
              </a:rPr>
              <a:t>개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방법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각각의 액체에 얼음을 넣고 얼음이 녹는 순서를 기록한다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결과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물이 가장 빨리 녹고 </a:t>
            </a:r>
            <a:r>
              <a:rPr lang="en-US" altLang="ko-KR" dirty="0" smtClean="0">
                <a:latin typeface="+mn-ea"/>
              </a:rPr>
              <a:t>25%</a:t>
            </a:r>
            <a:r>
              <a:rPr lang="ko-KR" altLang="en-US" dirty="0" err="1" smtClean="0">
                <a:latin typeface="+mn-ea"/>
              </a:rPr>
              <a:t>설탕물이</a:t>
            </a:r>
            <a:r>
              <a:rPr lang="ko-KR" altLang="en-US" dirty="0" smtClean="0">
                <a:latin typeface="+mn-ea"/>
              </a:rPr>
              <a:t> 그 다음 녹고 </a:t>
            </a:r>
            <a:r>
              <a:rPr lang="en-US" altLang="ko-KR" dirty="0" smtClean="0">
                <a:latin typeface="+mn-ea"/>
              </a:rPr>
              <a:t>50%</a:t>
            </a:r>
            <a:r>
              <a:rPr lang="ko-KR" altLang="en-US" dirty="0" err="1" smtClean="0">
                <a:latin typeface="+mn-ea"/>
              </a:rPr>
              <a:t>설탕물이</a:t>
            </a:r>
            <a:r>
              <a:rPr lang="ko-KR" altLang="en-US" dirty="0" smtClean="0">
                <a:latin typeface="+mn-ea"/>
              </a:rPr>
              <a:t> 가장 늦게 녹았다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결론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농도가 진할수록 점도가 높고 농도가 진할수록 얼음이 늦게 녹는다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</a:t>
            </a: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</a:t>
            </a:r>
            <a:endParaRPr lang="ko-KR" altLang="en-US" dirty="0"/>
          </a:p>
        </p:txBody>
      </p:sp>
      <p:sp>
        <p:nvSpPr>
          <p:cNvPr id="4" name="순서도: 연결자 3"/>
          <p:cNvSpPr/>
          <p:nvPr/>
        </p:nvSpPr>
        <p:spPr>
          <a:xfrm>
            <a:off x="571472" y="164305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순서도: 연결자 4"/>
          <p:cNvSpPr/>
          <p:nvPr/>
        </p:nvSpPr>
        <p:spPr>
          <a:xfrm>
            <a:off x="642910" y="335756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C:\Users\사용자\Desktop\승범,승윤\didtmddbs\영재학급\산출물\과학\승윤사진\SAM_06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179202"/>
            <a:ext cx="2238396" cy="1678797"/>
          </a:xfrm>
          <a:prstGeom prst="rect">
            <a:avLst/>
          </a:prstGeom>
          <a:noFill/>
        </p:spPr>
      </p:pic>
      <p:pic>
        <p:nvPicPr>
          <p:cNvPr id="3075" name="Picture 3" descr="C:\Users\사용자\Desktop\승범,승윤\didtmddbs\영재학급\산출물\과학\승윤사진\SAM_06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42852"/>
            <a:ext cx="1952612" cy="1464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탐구 시작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점성과 얼음이 녹는 빠르기의 관계를 알아보는 실험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+mn-ea"/>
              </a:rPr>
              <a:t>- </a:t>
            </a:r>
            <a:r>
              <a:rPr lang="ko-KR" altLang="en-US" dirty="0" smtClean="0">
                <a:latin typeface="+mn-ea"/>
              </a:rPr>
              <a:t>준비물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err="1" smtClean="0">
                <a:latin typeface="+mn-ea"/>
              </a:rPr>
              <a:t>머스타드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물엿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매실 </a:t>
            </a:r>
            <a:r>
              <a:rPr lang="ko-KR" altLang="en-US" dirty="0" err="1" smtClean="0">
                <a:latin typeface="+mn-ea"/>
              </a:rPr>
              <a:t>액기스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식용유</a:t>
            </a:r>
            <a:r>
              <a:rPr lang="en-US" altLang="ko-KR" dirty="0" smtClean="0">
                <a:latin typeface="+mn-ea"/>
              </a:rPr>
              <a:t>, 5</a:t>
            </a:r>
            <a:r>
              <a:rPr lang="ko-KR" altLang="en-US" dirty="0" smtClean="0">
                <a:latin typeface="+mn-ea"/>
              </a:rPr>
              <a:t>개의 액체를 담을 만한 용기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스톱 </a:t>
            </a:r>
            <a:r>
              <a:rPr lang="ko-KR" altLang="en-US" dirty="0" err="1" smtClean="0">
                <a:latin typeface="+mn-ea"/>
              </a:rPr>
              <a:t>워치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방법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같은 크기의 </a:t>
            </a:r>
            <a:r>
              <a:rPr lang="en-US" altLang="ko-KR" dirty="0" smtClean="0">
                <a:latin typeface="+mn-ea"/>
              </a:rPr>
              <a:t>5</a:t>
            </a:r>
            <a:r>
              <a:rPr lang="ko-KR" altLang="en-US" dirty="0" smtClean="0">
                <a:latin typeface="+mn-ea"/>
              </a:rPr>
              <a:t>개의 얼음을 각각 다른 액체에 넣는다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그 동시에 스톱 </a:t>
            </a:r>
            <a:r>
              <a:rPr lang="ko-KR" altLang="en-US" dirty="0" err="1" smtClean="0">
                <a:latin typeface="+mn-ea"/>
              </a:rPr>
              <a:t>워치로</a:t>
            </a:r>
            <a:r>
              <a:rPr lang="ko-KR" altLang="en-US" dirty="0" smtClean="0">
                <a:latin typeface="+mn-ea"/>
              </a:rPr>
              <a:t> 시간을 잰다</a:t>
            </a:r>
            <a:r>
              <a:rPr lang="en-US" altLang="ko-KR" dirty="0" smtClean="0">
                <a:latin typeface="+mn-ea"/>
              </a:rPr>
              <a:t>. 20</a:t>
            </a:r>
            <a:r>
              <a:rPr lang="ko-KR" altLang="en-US" dirty="0" smtClean="0">
                <a:latin typeface="+mn-ea"/>
              </a:rPr>
              <a:t>분 후 얼음이 얼마나 녹았는지 크기 변화를 관찰한다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</a:t>
            </a:r>
            <a:endParaRPr lang="ko-KR" altLang="en-US" dirty="0"/>
          </a:p>
        </p:txBody>
      </p:sp>
      <p:pic>
        <p:nvPicPr>
          <p:cNvPr id="4098" name="Picture 2" descr="C:\Users\사용자\Desktop\승범,승윤\didtmddbs\영재학급\산출물\과학\승윤사진\SAM_06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0"/>
            <a:ext cx="3071802" cy="25360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6-1. </a:t>
            </a:r>
            <a:r>
              <a:rPr lang="ko-KR" altLang="en-US" dirty="0" smtClean="0"/>
              <a:t>가설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점성이 낮은 물질일수록 빨리 녹을 것 같다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탐구 결과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>
              <a:buNone/>
            </a:pPr>
            <a:endParaRPr lang="ko-KR" altLang="en-US" dirty="0" smtClean="0"/>
          </a:p>
          <a:p>
            <a:pPr>
              <a:buNone/>
            </a:pPr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500166" y="1500174"/>
          <a:ext cx="6096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</a:t>
                      </a:r>
                      <a:r>
                        <a:rPr lang="ko-KR" altLang="en-US" dirty="0" smtClean="0"/>
                        <a:t>물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물엿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식용유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</a:t>
                      </a:r>
                      <a:r>
                        <a:rPr lang="ko-KR" altLang="en-US" dirty="0" smtClean="0"/>
                        <a:t>매실 </a:t>
                      </a:r>
                      <a:r>
                        <a:rPr lang="ko-KR" altLang="en-US" dirty="0" err="1" smtClean="0"/>
                        <a:t>액기스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머스타드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</a:t>
                      </a:r>
                      <a:r>
                        <a:rPr lang="ko-KR" altLang="en-US" dirty="0" smtClean="0"/>
                        <a:t>분 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녹는다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제일 얼음의 크기가 크다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80</a:t>
                      </a:r>
                      <a:r>
                        <a:rPr lang="ko-KR" altLang="en-US" dirty="0" smtClean="0"/>
                        <a:t>분 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//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녹는다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90</a:t>
                      </a:r>
                      <a:r>
                        <a:rPr lang="ko-KR" altLang="en-US" dirty="0" smtClean="0"/>
                        <a:t>분 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//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녹는다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100</a:t>
                      </a:r>
                      <a:r>
                        <a:rPr lang="ko-KR" altLang="en-US" dirty="0" smtClean="0"/>
                        <a:t>분 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//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녹는다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110</a:t>
                      </a:r>
                      <a:r>
                        <a:rPr lang="ko-KR" altLang="en-US" dirty="0" smtClean="0"/>
                        <a:t>분 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녹는다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/>
                        <a:t>----------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----------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탐구 결과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altLang="ko-KR" dirty="0" smtClean="0"/>
              <a:t>30</a:t>
            </a:r>
            <a:r>
              <a:rPr lang="ko-KR" altLang="en-US" dirty="0" smtClean="0"/>
              <a:t>분 </a:t>
            </a:r>
            <a:r>
              <a:rPr lang="ko-KR" altLang="en-US" dirty="0" smtClean="0"/>
              <a:t>후 물에 있던 얼음은 아주 크기가 작아졌고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물엿에 있던 얼음은 크기 변화가 거의 없었다</a:t>
            </a:r>
            <a:r>
              <a:rPr lang="en-US" altLang="ko-KR" dirty="0" smtClean="0"/>
              <a:t>.</a:t>
            </a:r>
          </a:p>
          <a:p>
            <a:pPr>
              <a:buAutoNum type="arabicPeriod"/>
            </a:pPr>
            <a:r>
              <a:rPr lang="ko-KR" altLang="en-US" dirty="0" smtClean="0"/>
              <a:t>식용유는 점성이 낮은 편이였지만 식용유와 얼음은 비열의 차이가 거의 없었기 때문이고 물과 얼음은 비열의 차이가 컸기 때문에 식용유보다 물에서 얼음이 빨리 녹는 것 같다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 </a:t>
            </a:r>
            <a:r>
              <a:rPr lang="ko-KR" altLang="en-US" dirty="0" smtClean="0"/>
              <a:t>탐구 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액체의 점성이 높을 수록 얼음이 느리게 녹는다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-&gt; </a:t>
            </a:r>
            <a:r>
              <a:rPr lang="ko-KR" altLang="en-US" dirty="0" smtClean="0"/>
              <a:t>점성이 높을 수록 대류 현상이 잘 일어나지 않기 때문에 열이 잘 전달되지 않아서 액체에 있던 얼음이 느리게 녹는다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농도가 클 수록 점성이 크고 느리게 녹는다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-&gt; </a:t>
            </a:r>
            <a:r>
              <a:rPr lang="ko-KR" altLang="en-US" dirty="0" smtClean="0"/>
              <a:t>농도가 다른 </a:t>
            </a:r>
            <a:r>
              <a:rPr lang="ko-KR" altLang="en-US" dirty="0" err="1" smtClean="0"/>
              <a:t>설탕물을</a:t>
            </a:r>
            <a:r>
              <a:rPr lang="ko-KR" altLang="en-US" dirty="0" smtClean="0"/>
              <a:t> 비교했을 때 농도가 제일 진한 </a:t>
            </a:r>
            <a:r>
              <a:rPr lang="ko-KR" altLang="en-US" dirty="0" err="1" smtClean="0"/>
              <a:t>설탕물이</a:t>
            </a:r>
            <a:r>
              <a:rPr lang="ko-KR" altLang="en-US" dirty="0" smtClean="0"/>
              <a:t> 가장 점성이 컸다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9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내용 정리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ko-KR" altLang="en-US" dirty="0" smtClean="0"/>
              <a:t>액체의 점성이 높을 수록 액체의 대류속도가 느려지고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대류속도가 느려지면 열의 이동이 잘 이루어지지 않는다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>
                <a:solidFill>
                  <a:srgbClr val="C00000"/>
                </a:solidFill>
              </a:rPr>
              <a:t>   </a:t>
            </a:r>
            <a:r>
              <a:rPr lang="ko-KR" altLang="en-US" u="sng" dirty="0" smtClean="0">
                <a:solidFill>
                  <a:srgbClr val="C00000"/>
                </a:solidFill>
              </a:rPr>
              <a:t>액체의 점성이 높을 수록 얼음이 더 느리게 녹는다</a:t>
            </a:r>
            <a:r>
              <a:rPr lang="en-US" altLang="ko-KR" u="sng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 </a:t>
            </a:r>
            <a:r>
              <a:rPr lang="ko-KR" altLang="en-US" dirty="0" smtClean="0"/>
              <a:t>프로젝트를 마치며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점성에 대해서 실험을 할 때 처음엔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액체에다가 구슬을 떨어뜨려서 떨어지는 시간을 재보려고 했는데 실전으로 하니 구슬이 너무 빨리 떨어져서 시간을 재지 못해서 내가 한 실험 방법을 선택하게 되었다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한가지 액체로 해서 점성을 </a:t>
            </a:r>
            <a:r>
              <a:rPr lang="ko-KR" altLang="en-US" dirty="0" err="1" smtClean="0"/>
              <a:t>실험하는게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문제에 부딪혔다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점성은 온도에 따라 다르게 할 수 있는데 얼음이 녹는데 온도를 일정하게 해야 정확한 결과를 얻을 수 있기 때문에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액체를 사용할 수 밖에 없었다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그래서 보조실험으로 농도가 다른 </a:t>
            </a:r>
            <a:r>
              <a:rPr lang="ko-KR" altLang="en-US" dirty="0" err="1" smtClean="0"/>
              <a:t>설탕물을</a:t>
            </a:r>
            <a:r>
              <a:rPr lang="ko-KR" altLang="en-US" dirty="0" smtClean="0"/>
              <a:t> 사용하게 되었다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간단하게 생각했던 점성이 인터넷이나 책을 찾을 때 어떤 책을 </a:t>
            </a:r>
            <a:r>
              <a:rPr lang="ko-KR" altLang="en-US" dirty="0" err="1" smtClean="0"/>
              <a:t>봐야할</a:t>
            </a:r>
            <a:r>
              <a:rPr lang="ko-KR" altLang="en-US" dirty="0" smtClean="0"/>
              <a:t> 지 선택하기가 참 어려웠다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과학 실험에선 생각에서 한 실험과 실전으로 한 실험과 매우 다르다는 것을 깨달았다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덕분에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화학 변화에 대한 책을 찾아볼 수 있어서 좋았다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참고 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500174"/>
            <a:ext cx="7467600" cy="4873752"/>
          </a:xfrm>
        </p:spPr>
        <p:txBody>
          <a:bodyPr/>
          <a:lstStyle/>
          <a:p>
            <a:r>
              <a:rPr lang="ko-KR" altLang="en-US" dirty="0" smtClean="0"/>
              <a:t>고등학교 화학 교과서</a:t>
            </a:r>
            <a:endParaRPr lang="en-US" altLang="ko-KR" dirty="0" smtClean="0"/>
          </a:p>
          <a:p>
            <a:r>
              <a:rPr lang="ko-KR" altLang="en-US" dirty="0" err="1" smtClean="0"/>
              <a:t>켈빈이</a:t>
            </a:r>
            <a:r>
              <a:rPr lang="ko-KR" altLang="en-US" dirty="0" smtClean="0"/>
              <a:t> 들려주는 온도 이야기</a:t>
            </a:r>
            <a:endParaRPr lang="en-US" altLang="ko-KR" dirty="0" smtClean="0"/>
          </a:p>
          <a:p>
            <a:r>
              <a:rPr lang="ko-KR" altLang="en-US" dirty="0" err="1" smtClean="0"/>
              <a:t>아레니우스가</a:t>
            </a:r>
            <a:r>
              <a:rPr lang="ko-KR" altLang="en-US" dirty="0" smtClean="0"/>
              <a:t> 들려주는 반응속도 이야기</a:t>
            </a:r>
            <a:endParaRPr lang="en-US" altLang="ko-KR" dirty="0" smtClean="0"/>
          </a:p>
          <a:p>
            <a:r>
              <a:rPr lang="ko-KR" altLang="en-US" dirty="0" err="1" smtClean="0"/>
              <a:t>볼츠만이</a:t>
            </a:r>
            <a:r>
              <a:rPr lang="ko-KR" altLang="en-US" dirty="0" smtClean="0"/>
              <a:t> 들려주는 열역학 이야기</a:t>
            </a:r>
            <a:endParaRPr lang="en-US" altLang="ko-KR" dirty="0" smtClean="0"/>
          </a:p>
          <a:p>
            <a:r>
              <a:rPr lang="en-US" altLang="ko-KR" dirty="0" err="1" smtClean="0"/>
              <a:t>Daum</a:t>
            </a:r>
            <a:endParaRPr lang="en-US" altLang="ko-KR" dirty="0" smtClean="0"/>
          </a:p>
          <a:p>
            <a:r>
              <a:rPr lang="en-US" altLang="ko-KR" dirty="0" err="1" smtClean="0"/>
              <a:t>Naver</a:t>
            </a:r>
            <a:endParaRPr lang="en-US" altLang="ko-KR" dirty="0" smtClean="0"/>
          </a:p>
          <a:p>
            <a:r>
              <a:rPr lang="ko-KR" altLang="en-US" dirty="0" smtClean="0"/>
              <a:t>국어사전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목차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43510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/>
              <a:t>탐구 동기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2.</a:t>
            </a:r>
            <a:r>
              <a:rPr lang="ko-KR" altLang="en-US" u="sng" dirty="0" smtClean="0">
                <a:solidFill>
                  <a:srgbClr val="FF0000"/>
                </a:solidFill>
              </a:rPr>
              <a:t>점성</a:t>
            </a:r>
            <a:r>
              <a:rPr lang="ko-KR" altLang="en-US" dirty="0" smtClean="0"/>
              <a:t>이란 무엇인가</a:t>
            </a:r>
            <a:r>
              <a:rPr lang="en-US" altLang="ko-KR" dirty="0" smtClean="0"/>
              <a:t>?</a:t>
            </a:r>
          </a:p>
          <a:p>
            <a:pPr marL="624078" indent="-514350">
              <a:buNone/>
            </a:pPr>
            <a:r>
              <a:rPr lang="en-US" altLang="ko-KR" dirty="0" smtClean="0"/>
              <a:t>3.</a:t>
            </a:r>
            <a:r>
              <a:rPr lang="ko-KR" altLang="en-US" dirty="0" smtClean="0"/>
              <a:t>이론적 배경 </a:t>
            </a:r>
            <a:r>
              <a:rPr lang="en-US" altLang="ko-KR" dirty="0" smtClean="0"/>
              <a:t>1</a:t>
            </a:r>
          </a:p>
          <a:p>
            <a:pPr marL="624078" indent="-514350">
              <a:buNone/>
            </a:pPr>
            <a:r>
              <a:rPr lang="en-US" altLang="ko-KR" dirty="0" smtClean="0"/>
              <a:t>4.</a:t>
            </a:r>
            <a:r>
              <a:rPr lang="ko-KR" altLang="en-US" dirty="0" smtClean="0"/>
              <a:t>이론적 배경 </a:t>
            </a:r>
            <a:r>
              <a:rPr lang="en-US" altLang="ko-KR" dirty="0" smtClean="0"/>
              <a:t>2</a:t>
            </a:r>
          </a:p>
          <a:p>
            <a:pPr marL="624078" indent="-514350">
              <a:buNone/>
            </a:pPr>
            <a:r>
              <a:rPr lang="en-US" altLang="ko-KR" dirty="0" smtClean="0"/>
              <a:t>5. </a:t>
            </a:r>
            <a:r>
              <a:rPr lang="ko-KR" altLang="en-US" dirty="0" err="1" smtClean="0"/>
              <a:t>점도계에</a:t>
            </a:r>
            <a:r>
              <a:rPr lang="ko-KR" altLang="en-US" dirty="0" smtClean="0"/>
              <a:t> 대하여</a:t>
            </a:r>
            <a:r>
              <a:rPr lang="en-US" altLang="ko-KR" dirty="0" smtClean="0"/>
              <a:t>…</a:t>
            </a:r>
          </a:p>
          <a:p>
            <a:pPr marL="624078" indent="-514350">
              <a:buNone/>
            </a:pPr>
            <a:r>
              <a:rPr lang="en-US" altLang="ko-KR" dirty="0" smtClean="0"/>
              <a:t>6.</a:t>
            </a:r>
            <a:r>
              <a:rPr lang="ko-KR" altLang="en-US" dirty="0" smtClean="0"/>
              <a:t>탐구 시작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6-1. </a:t>
            </a:r>
            <a:r>
              <a:rPr lang="ko-KR" altLang="en-US" dirty="0" smtClean="0"/>
              <a:t>가설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7. </a:t>
            </a:r>
            <a:r>
              <a:rPr lang="ko-KR" altLang="en-US" dirty="0" smtClean="0"/>
              <a:t>탐구 결과 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8. </a:t>
            </a:r>
            <a:r>
              <a:rPr lang="ko-KR" altLang="en-US" dirty="0" smtClean="0"/>
              <a:t>탐구 결론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9.</a:t>
            </a:r>
            <a:r>
              <a:rPr lang="ko-KR" altLang="en-US" dirty="0" smtClean="0"/>
              <a:t>내용 정리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10. </a:t>
            </a:r>
            <a:r>
              <a:rPr lang="ko-KR" altLang="en-US" dirty="0" smtClean="0"/>
              <a:t>이 프로젝트를 마치며</a:t>
            </a:r>
            <a:r>
              <a:rPr lang="en-US" altLang="ko-KR" dirty="0" smtClean="0"/>
              <a:t>…</a:t>
            </a:r>
          </a:p>
          <a:p>
            <a:pPr marL="624078" indent="-514350">
              <a:buNone/>
            </a:pPr>
            <a:r>
              <a:rPr lang="en-US" altLang="ko-KR" dirty="0" smtClean="0"/>
              <a:t>11. </a:t>
            </a:r>
            <a:r>
              <a:rPr lang="ko-KR" altLang="en-US" dirty="0" smtClean="0"/>
              <a:t>참고 문헌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탐구 동기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얼음물과 얼음이 든 미숫가루를 먹고 있는데 왠지 얼음물보다 얼음이 든 미숫가루가 얼음물보다 느리게 녹는 것 같아서 한 번 궁금해서 조사를 해봤는데 점성이라는 게 있었다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그래서 한 번 산출물로 발표하는 김에 자세히 조사해야겠다는 생각이 들었다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b="0" u="sng" dirty="0" smtClean="0">
                <a:solidFill>
                  <a:srgbClr val="C00000"/>
                </a:solidFill>
              </a:rPr>
              <a:t>점성</a:t>
            </a:r>
            <a:r>
              <a:rPr lang="ko-KR" altLang="en-US" b="0" dirty="0" smtClean="0">
                <a:solidFill>
                  <a:schemeClr val="tx1"/>
                </a:solidFill>
              </a:rPr>
              <a:t>이란 무엇인가</a:t>
            </a:r>
            <a:r>
              <a:rPr lang="en-US" altLang="ko-KR" b="0" dirty="0" smtClean="0">
                <a:solidFill>
                  <a:schemeClr val="tx1"/>
                </a:solidFill>
              </a:rPr>
              <a:t>?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o-KR" altLang="en-US" u="sng" dirty="0" smtClean="0">
                <a:solidFill>
                  <a:srgbClr val="C00000"/>
                </a:solidFill>
              </a:rPr>
              <a:t>  점성</a:t>
            </a:r>
            <a:r>
              <a:rPr lang="en-US" altLang="ko-KR" u="sng" dirty="0" smtClean="0">
                <a:solidFill>
                  <a:srgbClr val="C00000"/>
                </a:solidFill>
              </a:rPr>
              <a:t>: </a:t>
            </a:r>
            <a:r>
              <a:rPr lang="en-US" dirty="0" smtClean="0"/>
              <a:t>¹ </a:t>
            </a:r>
            <a:r>
              <a:rPr lang="ko-KR" altLang="en-US" dirty="0" smtClean="0"/>
              <a:t>차지고 끈끈한 성질</a:t>
            </a:r>
            <a:endParaRPr lang="en-US" altLang="ko-KR" dirty="0" smtClean="0"/>
          </a:p>
          <a:p>
            <a:pPr>
              <a:buNone/>
            </a:pPr>
            <a:r>
              <a:rPr lang="en-US" dirty="0" smtClean="0"/>
              <a:t>           ² </a:t>
            </a:r>
            <a:r>
              <a:rPr lang="ko-KR" altLang="en-US" dirty="0" smtClean="0"/>
              <a:t>유체가 운동할 때 일어나는 내부 마찰</a:t>
            </a:r>
            <a:endParaRPr lang="en-US" altLang="ko-KR" dirty="0" smtClean="0"/>
          </a:p>
          <a:p>
            <a:pPr>
              <a:buNone/>
            </a:pPr>
            <a:r>
              <a:rPr lang="ko-KR" altLang="en-US" u="sng" dirty="0" smtClean="0">
                <a:solidFill>
                  <a:srgbClr val="C00000"/>
                </a:solidFill>
              </a:rPr>
              <a:t>점성도</a:t>
            </a:r>
            <a:r>
              <a:rPr lang="en-US" altLang="ko-KR" u="sng" dirty="0" smtClean="0">
                <a:solidFill>
                  <a:srgbClr val="C00000"/>
                </a:solidFill>
              </a:rPr>
              <a:t>:</a:t>
            </a:r>
            <a:r>
              <a:rPr lang="en-US" altLang="ko-KR" dirty="0" smtClean="0"/>
              <a:t> </a:t>
            </a:r>
            <a:r>
              <a:rPr lang="ko-KR" altLang="en-US" dirty="0" smtClean="0"/>
              <a:t>유체가 흐를 때 저항을 받는 정도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이는 유체가 흐르기 위해서는 다른 분자들 사이의 인력에 의해 흐름이 저항을 받게 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⌎ </a:t>
            </a:r>
            <a:r>
              <a:rPr lang="ko-KR" altLang="en-US" dirty="0" err="1" smtClean="0"/>
              <a:t>점성도는</a:t>
            </a:r>
            <a:r>
              <a:rPr lang="ko-KR" altLang="en-US" dirty="0" smtClean="0"/>
              <a:t> 다음과 같이 정리된다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1 </a:t>
            </a:r>
            <a:r>
              <a:rPr lang="ko-KR" altLang="en-US" dirty="0" smtClean="0"/>
              <a:t>단위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밀리푸아즈</a:t>
            </a:r>
            <a:r>
              <a:rPr lang="ko-KR" altLang="en-US" dirty="0" smtClean="0"/>
              <a:t> </a:t>
            </a:r>
            <a:r>
              <a:rPr lang="en-US" altLang="ko-KR" dirty="0" smtClean="0"/>
              <a:t>( </a:t>
            </a:r>
            <a:r>
              <a:rPr lang="en-US" altLang="ko-KR" dirty="0" err="1" smtClean="0"/>
              <a:t>millipoise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2 </a:t>
            </a:r>
            <a:r>
              <a:rPr lang="ko-KR" altLang="en-US" dirty="0" smtClean="0"/>
              <a:t>분자간의 인력이 클 수록 점성도가 크다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3 </a:t>
            </a:r>
            <a:r>
              <a:rPr lang="ko-KR" altLang="en-US" dirty="0" smtClean="0"/>
              <a:t>온도가 높아지면 분자 운동이 활발해져 분자간 힘이 약해져 점성도가 감소한다</a:t>
            </a:r>
            <a:r>
              <a:rPr lang="en-US" altLang="ko-KR" dirty="0" smtClean="0"/>
              <a:t>.</a:t>
            </a:r>
            <a:endParaRPr lang="ko-KR" altLang="en-US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ko-KR" altLang="en-US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이론적 배경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액체의 점성이 높을 수록 액체의 대류속도가 느려지고 반대로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액체의 점성이 낮을 수록 액체의 대류속도가 빨라진다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( </a:t>
            </a:r>
            <a:r>
              <a:rPr lang="ko-KR" altLang="en-US" dirty="0" smtClean="0"/>
              <a:t>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액체 안의 불순물이 적을 수록 얼음이 빨리 녹는다고도 한다</a:t>
            </a:r>
            <a:r>
              <a:rPr lang="en-US" altLang="ko-KR" dirty="0" smtClean="0"/>
              <a:t>.)</a:t>
            </a: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  </a:t>
            </a:r>
            <a:r>
              <a:rPr lang="en-US" altLang="ko-KR" dirty="0" smtClean="0"/>
              <a:t>4. </a:t>
            </a:r>
            <a:r>
              <a:rPr lang="ko-KR" altLang="en-US" dirty="0" smtClean="0"/>
              <a:t>이론적 배경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dirty="0" smtClean="0"/>
              <a:t>1</a:t>
            </a:r>
            <a:r>
              <a:rPr lang="en-US" altLang="ko-KR" smtClean="0"/>
              <a:t>. </a:t>
            </a:r>
            <a:r>
              <a:rPr lang="ko-KR" altLang="en-US" u="sng" dirty="0" smtClean="0">
                <a:solidFill>
                  <a:srgbClr val="00B0F0"/>
                </a:solidFill>
              </a:rPr>
              <a:t>비열 </a:t>
            </a:r>
            <a:r>
              <a:rPr lang="en-US" altLang="ko-KR" dirty="0" smtClean="0"/>
              <a:t> &lt; - &gt; </a:t>
            </a:r>
            <a:r>
              <a:rPr lang="ko-KR" altLang="en-US" u="sng" dirty="0" smtClean="0">
                <a:solidFill>
                  <a:srgbClr val="00B0F0"/>
                </a:solidFill>
              </a:rPr>
              <a:t>열전도율</a:t>
            </a:r>
            <a:endParaRPr lang="en-US" altLang="ko-KR" u="sng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altLang="ko-KR" dirty="0" smtClean="0"/>
              <a:t> - &gt; </a:t>
            </a:r>
            <a:r>
              <a:rPr lang="ko-KR" altLang="en-US" dirty="0" smtClean="0"/>
              <a:t>액체의 비열을 같은지 다른지를 확인해본다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물 같은 경우 비열이 크므로 열이 잘 전달되지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예시로 물이 있는데 물은 얼음보다 온도가 높다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얼음이 빠지는 순간 물은 얼음으로부터 차가운 냉기를 받게 되지만 물은 금방 차가워지지 않는다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물과 얼음과 </a:t>
            </a:r>
            <a:r>
              <a:rPr lang="ko-KR" altLang="en-US" dirty="0" err="1" smtClean="0"/>
              <a:t>온도차가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열평형이</a:t>
            </a:r>
            <a:r>
              <a:rPr lang="ko-KR" altLang="en-US" dirty="0" smtClean="0"/>
              <a:t> 늦게 일어난다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그만큼 얼음이 빨리 녹는다는 의미이다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온도차가</a:t>
            </a:r>
            <a:r>
              <a:rPr lang="ko-KR" altLang="en-US" dirty="0" smtClean="0"/>
              <a:t> 커야 빨리 녹는다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err="1" smtClean="0"/>
              <a:t>점도계에</a:t>
            </a:r>
            <a:r>
              <a:rPr lang="ko-KR" altLang="en-US" dirty="0" smtClean="0"/>
              <a:t> 대하여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점도계는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점성도를</a:t>
            </a:r>
            <a:r>
              <a:rPr lang="ko-KR" altLang="en-US" dirty="0" smtClean="0"/>
              <a:t> 재는 기계를 말한다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점도계의</a:t>
            </a:r>
            <a:r>
              <a:rPr lang="ko-KR" altLang="en-US" dirty="0" smtClean="0"/>
              <a:t> 종류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- </a:t>
            </a:r>
            <a:r>
              <a:rPr lang="ko-KR" altLang="en-US" dirty="0" smtClean="0"/>
              <a:t>세관 </a:t>
            </a:r>
            <a:r>
              <a:rPr lang="ko-KR" altLang="en-US" dirty="0" err="1" smtClean="0"/>
              <a:t>점도계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가는 관속을 일정부피의 유체가 흐르는 시간을 재든가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정상적인 유체를 흘러 보내 흐르는 양을 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일정한 법칙을 적용해서 </a:t>
            </a:r>
            <a:r>
              <a:rPr lang="ko-KR" altLang="en-US" dirty="0" err="1" smtClean="0"/>
              <a:t>점성도를</a:t>
            </a:r>
            <a:r>
              <a:rPr lang="ko-KR" altLang="en-US" dirty="0" smtClean="0"/>
              <a:t> 구한다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- </a:t>
            </a:r>
            <a:r>
              <a:rPr lang="ko-KR" altLang="en-US" dirty="0" err="1" smtClean="0"/>
              <a:t>오스트발트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점도계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물의 </a:t>
            </a:r>
            <a:r>
              <a:rPr lang="ko-KR" altLang="en-US" dirty="0" err="1" smtClean="0"/>
              <a:t>점성도를</a:t>
            </a:r>
            <a:r>
              <a:rPr lang="ko-KR" altLang="en-US" dirty="0" smtClean="0"/>
              <a:t> 표준 삼아 그것을 비교되는 값을 실측하는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탐구 시작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액체의 점성을 비교하는 실험 </a:t>
            </a:r>
            <a:r>
              <a:rPr lang="en-US" altLang="ko-KR" dirty="0" smtClean="0">
                <a:latin typeface="+mn-ea"/>
              </a:rPr>
              <a:t>1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준비물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물엿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식용유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err="1" smtClean="0">
                <a:latin typeface="+mn-ea"/>
              </a:rPr>
              <a:t>머스타드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매실 </a:t>
            </a:r>
            <a:r>
              <a:rPr lang="ko-KR" altLang="en-US" dirty="0" err="1" smtClean="0">
                <a:latin typeface="+mn-ea"/>
              </a:rPr>
              <a:t>액기스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거름종이 </a:t>
            </a:r>
            <a:r>
              <a:rPr lang="en-US" altLang="ko-KR" dirty="0" smtClean="0">
                <a:latin typeface="+mn-ea"/>
              </a:rPr>
              <a:t>5</a:t>
            </a:r>
            <a:r>
              <a:rPr lang="ko-KR" altLang="en-US" dirty="0" smtClean="0">
                <a:latin typeface="+mn-ea"/>
              </a:rPr>
              <a:t>장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스포이트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방법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거름종이에 </a:t>
            </a:r>
            <a:r>
              <a:rPr lang="en-US" altLang="ko-KR" dirty="0" smtClean="0">
                <a:latin typeface="+mn-ea"/>
              </a:rPr>
              <a:t>5</a:t>
            </a:r>
            <a:r>
              <a:rPr lang="ko-KR" altLang="en-US" dirty="0" smtClean="0">
                <a:latin typeface="+mn-ea"/>
              </a:rPr>
              <a:t>종류의 액체를 한 방울 떨어뜨린다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</a:t>
            </a:r>
            <a:r>
              <a:rPr lang="ko-KR" altLang="en-US" dirty="0" smtClean="0">
                <a:latin typeface="+mn-ea"/>
              </a:rPr>
              <a:t>같은 시간 동안에 퍼지는 정도를 비교한다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많이 퍼질 수록 점도가 낮다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결과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점도가 높은 순위부터 말하자면 물엿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err="1" smtClean="0">
                <a:latin typeface="+mn-ea"/>
              </a:rPr>
              <a:t>머스타드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매실 </a:t>
            </a:r>
            <a:r>
              <a:rPr lang="ko-KR" altLang="en-US" dirty="0" err="1" smtClean="0">
                <a:latin typeface="+mn-ea"/>
              </a:rPr>
              <a:t>액기스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식용유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 이었다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  <p:pic>
        <p:nvPicPr>
          <p:cNvPr id="1026" name="Picture 2" descr="C:\Users\사용자\Desktop\승범,승윤\didtmddbs\영재학급\산출물\과학\승윤사진\SAM_06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286388"/>
            <a:ext cx="1428760" cy="1071570"/>
          </a:xfrm>
          <a:prstGeom prst="rect">
            <a:avLst/>
          </a:prstGeom>
          <a:noFill/>
        </p:spPr>
      </p:pic>
      <p:pic>
        <p:nvPicPr>
          <p:cNvPr id="1030" name="Picture 6" descr="C:\Users\사용자\Desktop\승범,승윤\didtmddbs\영재학급\산출물\과학\승윤사진\SAM_0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643578"/>
            <a:ext cx="1214446" cy="839397"/>
          </a:xfrm>
          <a:prstGeom prst="rect">
            <a:avLst/>
          </a:prstGeom>
          <a:noFill/>
        </p:spPr>
      </p:pic>
      <p:pic>
        <p:nvPicPr>
          <p:cNvPr id="4" name="Picture 2" descr="C:\Users\사용자\Desktop\승범,승윤\didtmddbs\영재학급\산출물\과학\자료\사진 자료\SAM_06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5357826"/>
            <a:ext cx="1524011" cy="1000132"/>
          </a:xfrm>
          <a:prstGeom prst="rect">
            <a:avLst/>
          </a:prstGeom>
          <a:noFill/>
        </p:spPr>
      </p:pic>
      <p:pic>
        <p:nvPicPr>
          <p:cNvPr id="1027" name="Picture 3" descr="C:\Users\사용자\Desktop\승범,승윤\didtmddbs\영재학급\산출물\과학\자료\사진 자료\SAM_062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5357826"/>
            <a:ext cx="1452546" cy="1089410"/>
          </a:xfrm>
          <a:prstGeom prst="rect">
            <a:avLst/>
          </a:prstGeom>
          <a:noFill/>
        </p:spPr>
      </p:pic>
      <p:pic>
        <p:nvPicPr>
          <p:cNvPr id="1028" name="Picture 4" descr="C:\Users\사용자\Desktop\승범,승윤\didtmddbs\영재학급\산출물\과학\자료\사진 자료\SAM_062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5357826"/>
            <a:ext cx="1381108" cy="103583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28596" y="6357958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물엿                  </a:t>
            </a:r>
            <a:r>
              <a:rPr lang="ko-KR" altLang="en-US" sz="2400" dirty="0" err="1" smtClean="0"/>
              <a:t>머스타드</a:t>
            </a:r>
            <a:r>
              <a:rPr lang="ko-KR" altLang="en-US" sz="2400" dirty="0" smtClean="0"/>
              <a:t>      매실 </a:t>
            </a:r>
            <a:r>
              <a:rPr lang="ko-KR" altLang="en-US" sz="2400" dirty="0" err="1" smtClean="0"/>
              <a:t>액기스</a:t>
            </a:r>
            <a:r>
              <a:rPr lang="ko-KR" altLang="en-US" sz="2400" smtClean="0"/>
              <a:t>        식용유             물</a:t>
            </a:r>
            <a:endParaRPr lang="ko-KR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탐구 시작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액체의 점성을 비교하는 실험 </a:t>
            </a:r>
            <a:r>
              <a:rPr lang="en-US" altLang="ko-KR" dirty="0" smtClean="0">
                <a:latin typeface="+mn-ea"/>
              </a:rPr>
              <a:t>2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준비물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물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물엿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식용유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err="1" smtClean="0">
                <a:latin typeface="+mn-ea"/>
              </a:rPr>
              <a:t>머스타드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매실 </a:t>
            </a:r>
            <a:r>
              <a:rPr lang="ko-KR" altLang="en-US" dirty="0" err="1" smtClean="0">
                <a:latin typeface="+mn-ea"/>
              </a:rPr>
              <a:t>액기스</a:t>
            </a:r>
            <a:r>
              <a:rPr lang="en-US" altLang="ko-KR" dirty="0" smtClean="0">
                <a:latin typeface="+mn-ea"/>
              </a:rPr>
              <a:t>, 5</a:t>
            </a:r>
            <a:r>
              <a:rPr lang="ko-KR" altLang="en-US" dirty="0" smtClean="0">
                <a:latin typeface="+mn-ea"/>
              </a:rPr>
              <a:t>개의 투명판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스포이트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방법</a:t>
            </a:r>
            <a:r>
              <a:rPr lang="en-US" altLang="ko-KR" dirty="0" smtClean="0">
                <a:latin typeface="+mn-ea"/>
              </a:rPr>
              <a:t>: 5</a:t>
            </a:r>
            <a:r>
              <a:rPr lang="ko-KR" altLang="en-US" dirty="0" smtClean="0">
                <a:latin typeface="+mn-ea"/>
              </a:rPr>
              <a:t>개의 투명판에 각각의 액체를 한 방울 씩 같은 자리에 떨어뜨린다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그리고 </a:t>
            </a:r>
            <a:r>
              <a:rPr lang="en-US" altLang="ko-KR" dirty="0" smtClean="0">
                <a:latin typeface="+mn-ea"/>
              </a:rPr>
              <a:t>5</a:t>
            </a:r>
            <a:r>
              <a:rPr lang="ko-KR" altLang="en-US" dirty="0" smtClean="0">
                <a:latin typeface="+mn-ea"/>
              </a:rPr>
              <a:t>개의 투명판을 모두 경사지게 하여 흐르는 속도를 비교한다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- </a:t>
            </a:r>
            <a:r>
              <a:rPr lang="ko-KR" altLang="en-US" dirty="0" smtClean="0">
                <a:latin typeface="+mn-ea"/>
              </a:rPr>
              <a:t>실험 결과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물이 흐르는 것은 아니고 표면 장력에 의해 동그란 모양을 유지하면서 떨어지고 매실 </a:t>
            </a:r>
            <a:r>
              <a:rPr lang="ko-KR" altLang="en-US" dirty="0" err="1" smtClean="0">
                <a:latin typeface="+mn-ea"/>
              </a:rPr>
              <a:t>액기스는</a:t>
            </a:r>
            <a:r>
              <a:rPr lang="ko-KR" altLang="en-US" dirty="0" smtClean="0">
                <a:latin typeface="+mn-ea"/>
              </a:rPr>
              <a:t> 약간 흐르고 식용유는 가장 많이 흘러내렸다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err="1" smtClean="0">
                <a:latin typeface="+mn-ea"/>
              </a:rPr>
              <a:t>머스타드는</a:t>
            </a:r>
            <a:r>
              <a:rPr lang="ko-KR" altLang="en-US" dirty="0" smtClean="0">
                <a:latin typeface="+mn-ea"/>
              </a:rPr>
              <a:t> 아주 약간 흐르고 물엿은 전혀 흐르지 않았다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 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pic>
        <p:nvPicPr>
          <p:cNvPr id="2050" name="Picture 2" descr="C:\Users\사용자\Desktop\승범,승윤\didtmddbs\영재학급\산출물\과학\승윤사진\SAM_06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000636"/>
            <a:ext cx="2738430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278</TotalTime>
  <Words>1091</Words>
  <Application>Microsoft Office PowerPoint</Application>
  <PresentationFormat>화면 슬라이드 쇼(4:3)</PresentationFormat>
  <Paragraphs>138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연꽃 당초 무늬</vt:lpstr>
      <vt:lpstr>액체의 점성에 따른 얼음이 녹는 빠르기</vt:lpstr>
      <vt:lpstr>목차</vt:lpstr>
      <vt:lpstr>1. 탐구 동기</vt:lpstr>
      <vt:lpstr>2. 점성이란 무엇인가?</vt:lpstr>
      <vt:lpstr>3. 이론적 배경1</vt:lpstr>
      <vt:lpstr>  4. 이론적 배경 2</vt:lpstr>
      <vt:lpstr>5. 점도계에 대하여…</vt:lpstr>
      <vt:lpstr>6.탐구 시작</vt:lpstr>
      <vt:lpstr>6.탐구 시작</vt:lpstr>
      <vt:lpstr>6. 탐구 시작</vt:lpstr>
      <vt:lpstr>6. 탐구 시작</vt:lpstr>
      <vt:lpstr>6-1. 가설</vt:lpstr>
      <vt:lpstr>7. 탐구 결과</vt:lpstr>
      <vt:lpstr>7. 탐구 결과</vt:lpstr>
      <vt:lpstr>8. 탐구 결론</vt:lpstr>
      <vt:lpstr>9. 내용 정리</vt:lpstr>
      <vt:lpstr>10. 프로젝트를 마치며…</vt:lpstr>
      <vt:lpstr>11.참고 문헌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액체의 점성에 따른 얼음이 녹는 빠르기</dc:title>
  <dc:creator>사용자</dc:creator>
  <cp:lastModifiedBy>사용자</cp:lastModifiedBy>
  <cp:revision>30</cp:revision>
  <dcterms:created xsi:type="dcterms:W3CDTF">2012-12-29T08:31:08Z</dcterms:created>
  <dcterms:modified xsi:type="dcterms:W3CDTF">2013-01-11T09:32:34Z</dcterms:modified>
</cp:coreProperties>
</file>