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80" r:id="rId6"/>
    <p:sldId id="286" r:id="rId7"/>
    <p:sldId id="275" r:id="rId8"/>
    <p:sldId id="282" r:id="rId9"/>
    <p:sldId id="276" r:id="rId10"/>
    <p:sldId id="281" r:id="rId11"/>
    <p:sldId id="279" r:id="rId12"/>
    <p:sldId id="285" r:id="rId13"/>
    <p:sldId id="283" r:id="rId14"/>
    <p:sldId id="284" r:id="rId15"/>
    <p:sldId id="277" r:id="rId16"/>
    <p:sldId id="260" r:id="rId17"/>
    <p:sldId id="273" r:id="rId18"/>
    <p:sldId id="274" r:id="rId19"/>
    <p:sldId id="261" r:id="rId20"/>
    <p:sldId id="262" r:id="rId21"/>
    <p:sldId id="263" r:id="rId22"/>
    <p:sldId id="266" r:id="rId23"/>
    <p:sldId id="269" r:id="rId24"/>
    <p:sldId id="270" r:id="rId25"/>
    <p:sldId id="271" r:id="rId26"/>
    <p:sldId id="278" r:id="rId27"/>
  </p:sldIdLst>
  <p:sldSz cx="9144000" cy="6858000" type="screen4x3"/>
  <p:notesSz cx="6708775" cy="97742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185EC2-AB71-4E5A-9923-651F918D889B}" type="datetimeFigureOut">
              <a:rPr lang="ko-KR" altLang="en-US" smtClean="0"/>
              <a:pPr/>
              <a:t>2009-10-25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201D22-A82F-48F7-9FCC-810411889B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burghaninhoe.com/dicsearch/pentry.html?i=167071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29716" cy="2357478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HY목각파임B" pitchFamily="18" charset="-127"/>
                <a:ea typeface="HY목각파임B" pitchFamily="18" charset="-127"/>
              </a:rPr>
              <a:t>[</a:t>
            </a:r>
            <a:r>
              <a:rPr lang="ko-KR" altLang="en-US" sz="2800" b="1" dirty="0" smtClean="0">
                <a:latin typeface="HY목각파임B" pitchFamily="18" charset="-127"/>
                <a:ea typeface="HY목각파임B" pitchFamily="18" charset="-127"/>
              </a:rPr>
              <a:t>독일문화 이해</a:t>
            </a:r>
            <a:r>
              <a:rPr lang="en-US" altLang="ko-KR" sz="2800" b="1" dirty="0" smtClean="0">
                <a:latin typeface="HY목각파임B" pitchFamily="18" charset="-127"/>
                <a:ea typeface="HY목각파임B" pitchFamily="18" charset="-127"/>
              </a:rPr>
              <a:t>]</a:t>
            </a:r>
            <a:r>
              <a:rPr lang="ko-KR" altLang="en-US" sz="2800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/>
            </a:r>
            <a:b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</a:b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/>
            </a:r>
            <a:b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</a:b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5000" b="1" dirty="0" smtClean="0">
                <a:latin typeface="HY목각파임B" pitchFamily="18" charset="-127"/>
                <a:ea typeface="HY목각파임B" pitchFamily="18" charset="-127"/>
              </a:rPr>
              <a:t>한자동맹의 도시 </a:t>
            </a: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>‘</a:t>
            </a:r>
            <a:r>
              <a:rPr lang="ko-KR" altLang="en-US" sz="5000" b="1" dirty="0" smtClean="0">
                <a:latin typeface="HY목각파임B" pitchFamily="18" charset="-127"/>
                <a:ea typeface="HY목각파임B" pitchFamily="18" charset="-127"/>
              </a:rPr>
              <a:t>함부르크</a:t>
            </a:r>
            <a:r>
              <a:rPr lang="en-US" altLang="ko-KR" sz="5000" b="1" dirty="0" smtClean="0">
                <a:latin typeface="HY목각파임B" pitchFamily="18" charset="-127"/>
                <a:ea typeface="HY목각파임B" pitchFamily="18" charset="-127"/>
              </a:rPr>
              <a:t>’</a:t>
            </a:r>
            <a:endParaRPr lang="ko-KR" altLang="en-US" sz="5000" b="1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72066" y="5286388"/>
            <a:ext cx="3643338" cy="1071570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latin typeface="HY목각파임B" pitchFamily="18" charset="-127"/>
                <a:ea typeface="HY목각파임B" pitchFamily="18" charset="-127"/>
              </a:rPr>
              <a:t>20090897  </a:t>
            </a:r>
            <a:r>
              <a:rPr lang="ko-KR" altLang="en-US" sz="2800" b="1" dirty="0" smtClean="0">
                <a:latin typeface="HY목각파임B" pitchFamily="18" charset="-127"/>
                <a:ea typeface="HY목각파임B" pitchFamily="18" charset="-127"/>
              </a:rPr>
              <a:t>김정애</a:t>
            </a:r>
            <a:endParaRPr lang="en-US" altLang="ko-KR" sz="2800" b="1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2800" b="1" dirty="0" smtClean="0">
                <a:latin typeface="HY목각파임B" pitchFamily="18" charset="-127"/>
                <a:ea typeface="HY목각파임B" pitchFamily="18" charset="-127"/>
              </a:rPr>
              <a:t>20090913  </a:t>
            </a:r>
            <a:r>
              <a:rPr lang="ko-KR" altLang="en-US" sz="2800" b="1" dirty="0" smtClean="0">
                <a:latin typeface="HY목각파임B" pitchFamily="18" charset="-127"/>
                <a:ea typeface="HY목각파임B" pitchFamily="18" charset="-127"/>
              </a:rPr>
              <a:t>안나영</a:t>
            </a:r>
            <a:endParaRPr lang="ko-KR" altLang="en-US" sz="2800" b="1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 spd="med">
    <p:fade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043626" cy="85724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429264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함부르크는 </a:t>
            </a:r>
            <a:r>
              <a:rPr lang="ko-KR" altLang="en-US" dirty="0" smtClean="0"/>
              <a:t>독일에서 두 번째로 큰 산업 </a:t>
            </a:r>
            <a:r>
              <a:rPr lang="ko-KR" altLang="en-US" dirty="0" smtClean="0"/>
              <a:t>중심지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그럼에도 </a:t>
            </a:r>
            <a:r>
              <a:rPr lang="ko-KR" altLang="en-US" dirty="0" smtClean="0"/>
              <a:t>불구하고 </a:t>
            </a:r>
            <a:r>
              <a:rPr lang="ko-KR" altLang="en-US" dirty="0" smtClean="0">
                <a:solidFill>
                  <a:srgbClr val="0070C0"/>
                </a:solidFill>
              </a:rPr>
              <a:t>광대한 공원과 가로수 길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농경지와 </a:t>
            </a:r>
            <a:r>
              <a:rPr lang="ko-KR" altLang="en-US" dirty="0" err="1" smtClean="0">
                <a:solidFill>
                  <a:srgbClr val="0070C0"/>
                </a:solidFill>
              </a:rPr>
              <a:t>수목원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숲 그리고 습지와 수풀 지대는 함부르크를 독일의 가장 푸른 도시 가운데 하나로 손꼽히게 하고 있다</a:t>
            </a:r>
            <a:r>
              <a:rPr lang="en-US" altLang="ko-KR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215238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</a:t>
            </a:r>
            <a:r>
              <a:rPr lang="ko-KR" altLang="en-US" b="1" i="1" dirty="0" smtClean="0"/>
              <a:t>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6286520"/>
          </a:xfrm>
        </p:spPr>
        <p:txBody>
          <a:bodyPr>
            <a:normAutofit lnSpcReduction="10000"/>
          </a:bodyPr>
          <a:lstStyle/>
          <a:p>
            <a:endParaRPr lang="en-US" altLang="ko-KR" sz="6400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해상</a:t>
            </a:r>
            <a:r>
              <a:rPr lang="en-US" altLang="ko-KR" dirty="0" smtClean="0"/>
              <a:t>·</a:t>
            </a:r>
            <a:r>
              <a:rPr lang="ko-KR" altLang="en-US" dirty="0" smtClean="0"/>
              <a:t>철도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항공 화물의 </a:t>
            </a:r>
            <a:r>
              <a:rPr lang="ko-KR" altLang="en-US" dirty="0" err="1" smtClean="0"/>
              <a:t>취급량은</a:t>
            </a:r>
            <a:r>
              <a:rPr lang="ko-KR" altLang="en-US" dirty="0" smtClean="0"/>
              <a:t> 독일 대외무역에서 상당한 비중을 </a:t>
            </a:r>
            <a:r>
              <a:rPr lang="ko-KR" altLang="en-US" dirty="0" smtClean="0"/>
              <a:t>차지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70C0"/>
                </a:solidFill>
              </a:rPr>
              <a:t>주요수입품은 </a:t>
            </a:r>
            <a:r>
              <a:rPr lang="ko-KR" altLang="en-US" dirty="0" smtClean="0">
                <a:solidFill>
                  <a:srgbClr val="0070C0"/>
                </a:solidFill>
              </a:rPr>
              <a:t>식물성 유지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차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커피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석유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열대과일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err="1" smtClean="0">
                <a:solidFill>
                  <a:srgbClr val="0070C0"/>
                </a:solidFill>
              </a:rPr>
              <a:t>비건조</a:t>
            </a:r>
            <a:r>
              <a:rPr lang="ko-KR" altLang="en-US" dirty="0" smtClean="0">
                <a:solidFill>
                  <a:srgbClr val="0070C0"/>
                </a:solidFill>
              </a:rPr>
              <a:t> 담배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70C0"/>
                </a:solidFill>
              </a:rPr>
              <a:t>주요수출품은 </a:t>
            </a:r>
            <a:r>
              <a:rPr lang="ko-KR" altLang="en-US" dirty="0" smtClean="0">
                <a:solidFill>
                  <a:srgbClr val="0070C0"/>
                </a:solidFill>
              </a:rPr>
              <a:t>기계</a:t>
            </a:r>
            <a:r>
              <a:rPr lang="en-US" altLang="ko-KR" dirty="0" smtClean="0">
                <a:solidFill>
                  <a:srgbClr val="0070C0"/>
                </a:solidFill>
              </a:rPr>
              <a:t>·</a:t>
            </a:r>
            <a:r>
              <a:rPr lang="ko-KR" altLang="en-US" dirty="0" smtClean="0">
                <a:solidFill>
                  <a:srgbClr val="0070C0"/>
                </a:solidFill>
              </a:rPr>
              <a:t>전자제품</a:t>
            </a:r>
            <a:r>
              <a:rPr lang="en-US" altLang="ko-KR" dirty="0" smtClean="0">
                <a:solidFill>
                  <a:srgbClr val="0070C0"/>
                </a:solidFill>
              </a:rPr>
              <a:t>·</a:t>
            </a:r>
            <a:r>
              <a:rPr lang="ko-KR" altLang="en-US" dirty="0" smtClean="0">
                <a:solidFill>
                  <a:srgbClr val="0070C0"/>
                </a:solidFill>
              </a:rPr>
              <a:t>정유</a:t>
            </a:r>
            <a:r>
              <a:rPr lang="en-US" altLang="ko-KR" dirty="0" smtClean="0">
                <a:solidFill>
                  <a:srgbClr val="0070C0"/>
                </a:solidFill>
              </a:rPr>
              <a:t>·</a:t>
            </a:r>
            <a:r>
              <a:rPr lang="ko-KR" altLang="en-US" dirty="0" smtClean="0">
                <a:solidFill>
                  <a:srgbClr val="0070C0"/>
                </a:solidFill>
              </a:rPr>
              <a:t>윤활유</a:t>
            </a:r>
            <a:r>
              <a:rPr lang="en-US" altLang="ko-KR" dirty="0" smtClean="0">
                <a:solidFill>
                  <a:srgbClr val="0070C0"/>
                </a:solidFill>
              </a:rPr>
              <a:t>·</a:t>
            </a:r>
            <a:r>
              <a:rPr lang="ko-KR" altLang="en-US" dirty="0" smtClean="0">
                <a:solidFill>
                  <a:srgbClr val="0070C0"/>
                </a:solidFill>
              </a:rPr>
              <a:t>구리</a:t>
            </a:r>
            <a:r>
              <a:rPr lang="en-US" altLang="ko-KR" dirty="0" smtClean="0">
                <a:solidFill>
                  <a:srgbClr val="0070C0"/>
                </a:solidFill>
              </a:rPr>
              <a:t>·</a:t>
            </a:r>
            <a:r>
              <a:rPr lang="ko-KR" altLang="en-US" dirty="0" smtClean="0">
                <a:solidFill>
                  <a:srgbClr val="0070C0"/>
                </a:solidFill>
              </a:rPr>
              <a:t>의약품 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함부르크의 </a:t>
            </a:r>
            <a:r>
              <a:rPr lang="ko-KR" altLang="en-US" dirty="0" smtClean="0"/>
              <a:t>대외무역 거래선은 전세계에 걸쳐 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endParaRPr lang="en-US" altLang="ko-KR" sz="6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286544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715016"/>
          </a:xfrm>
        </p:spPr>
        <p:txBody>
          <a:bodyPr>
            <a:normAutofit/>
          </a:bodyPr>
          <a:lstStyle/>
          <a:p>
            <a:endParaRPr lang="en-US" altLang="ko-KR" sz="3300" dirty="0" smtClean="0"/>
          </a:p>
          <a:p>
            <a:pPr marL="624078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항구는 </a:t>
            </a:r>
            <a:r>
              <a:rPr lang="ko-KR" altLang="en-US" dirty="0" smtClean="0"/>
              <a:t>세계로 나가는 함부르크의 관문이며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매년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개국 이상에서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5,000</a:t>
            </a:r>
            <a:r>
              <a:rPr lang="ko-KR" altLang="en-US" dirty="0" smtClean="0"/>
              <a:t>척 이상의 배가 이 항구를 드나든다</a:t>
            </a:r>
            <a:r>
              <a:rPr lang="en-US" altLang="ko-KR" dirty="0" smtClean="0">
                <a:solidFill>
                  <a:srgbClr val="0070C0"/>
                </a:solidFill>
              </a:rPr>
              <a:t>.</a:t>
            </a:r>
          </a:p>
          <a:p>
            <a:pPr marL="624078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ko-KR" altLang="en-US" dirty="0" smtClean="0"/>
              <a:t>이 도시의 위버제첸트룸은 세계 최대의 지붕 덮인 창고이고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발터쇼프</a:t>
            </a:r>
            <a:r>
              <a:rPr lang="ko-KR" altLang="en-US" dirty="0" smtClean="0"/>
              <a:t> 컨테이너 터미널은 유럽 대륙에서 같은 종류 가운데 최대규모이다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med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5715040" cy="1066800"/>
          </a:xfrm>
        </p:spPr>
        <p:txBody>
          <a:bodyPr>
            <a:normAutofit fontScale="90000"/>
          </a:bodyPr>
          <a:lstStyle/>
          <a:p>
            <a:r>
              <a:rPr lang="ko-KR" altLang="en-US" b="1" i="1" dirty="0" smtClean="0"/>
              <a:t>▶ 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64357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1937</a:t>
            </a:r>
            <a:r>
              <a:rPr lang="ko-KR" altLang="en-US" dirty="0" smtClean="0"/>
              <a:t>년 </a:t>
            </a:r>
            <a:r>
              <a:rPr lang="ko-KR" altLang="en-US" dirty="0" smtClean="0">
                <a:hlinkClick r:id="rId3" action="ppaction://hlinkfile"/>
              </a:rPr>
              <a:t>알토나 </a:t>
            </a:r>
            <a:r>
              <a:rPr lang="en-US" altLang="ko-KR" dirty="0" smtClean="0"/>
              <a:t>· </a:t>
            </a:r>
            <a:r>
              <a:rPr lang="ko-KR" altLang="en-US" dirty="0" err="1" smtClean="0"/>
              <a:t>하부르크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반츠베크</a:t>
            </a:r>
            <a:r>
              <a:rPr lang="ko-KR" altLang="en-US" dirty="0" smtClean="0"/>
              <a:t> 등을 흡수하면서 함부르크는 독일의 </a:t>
            </a:r>
            <a:r>
              <a:rPr lang="ko-KR" altLang="en-US" dirty="0" smtClean="0"/>
              <a:t>주요산업도시가 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70C0"/>
                </a:solidFill>
              </a:rPr>
              <a:t>가공업과 </a:t>
            </a:r>
            <a:r>
              <a:rPr lang="ko-KR" altLang="en-US" dirty="0" smtClean="0">
                <a:solidFill>
                  <a:srgbClr val="0070C0"/>
                </a:solidFill>
              </a:rPr>
              <a:t>제조업</a:t>
            </a:r>
            <a:r>
              <a:rPr lang="ko-KR" altLang="en-US" dirty="0" smtClean="0"/>
              <a:t>이 </a:t>
            </a:r>
            <a:r>
              <a:rPr lang="ko-KR" altLang="en-US" dirty="0" smtClean="0"/>
              <a:t>주요산업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독일 </a:t>
            </a:r>
            <a:r>
              <a:rPr lang="ko-KR" altLang="en-US" dirty="0" smtClean="0"/>
              <a:t>구리공급의 대부분을 담당하는 </a:t>
            </a:r>
            <a:r>
              <a:rPr lang="ko-KR" altLang="en-US" dirty="0" err="1" smtClean="0"/>
              <a:t>페델의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노르트도이체</a:t>
            </a:r>
            <a:r>
              <a:rPr lang="ko-KR" altLang="en-US" dirty="0" smtClean="0"/>
              <a:t> 제련소는 유럽에서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번째로 큰 구리제련소이다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화학</a:t>
            </a:r>
            <a:r>
              <a:rPr lang="en-US" altLang="ko-KR" dirty="0" smtClean="0"/>
              <a:t>·</a:t>
            </a:r>
            <a:r>
              <a:rPr lang="ko-KR" altLang="en-US" dirty="0" smtClean="0"/>
              <a:t>철강산업 역시 중요하며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한국과의 경쟁으로 사양화되고 있기는 하지만 </a:t>
            </a:r>
            <a:r>
              <a:rPr lang="ko-KR" altLang="en-US" dirty="0" smtClean="0">
                <a:solidFill>
                  <a:srgbClr val="0070C0"/>
                </a:solidFill>
              </a:rPr>
              <a:t>조선산업 역시 </a:t>
            </a:r>
            <a:r>
              <a:rPr lang="ko-KR" altLang="en-US" dirty="0" smtClean="0">
                <a:solidFill>
                  <a:srgbClr val="0070C0"/>
                </a:solidFill>
              </a:rPr>
              <a:t>주요산업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endParaRPr lang="en-US" altLang="ko-KR" sz="6400" dirty="0" smtClean="0"/>
          </a:p>
        </p:txBody>
      </p:sp>
    </p:spTree>
  </p:cSld>
  <p:clrMapOvr>
    <a:masterClrMapping/>
  </p:clrMapOvr>
  <p:transition spd="med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000924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500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베를린 다음으로 </a:t>
            </a:r>
            <a:r>
              <a:rPr lang="ko-KR" altLang="en-US" dirty="0" smtClean="0">
                <a:solidFill>
                  <a:srgbClr val="0070C0"/>
                </a:solidFill>
              </a:rPr>
              <a:t>신문과 그 외 </a:t>
            </a:r>
            <a:r>
              <a:rPr lang="ko-KR" altLang="en-US" dirty="0" smtClean="0">
                <a:solidFill>
                  <a:srgbClr val="0070C0"/>
                </a:solidFill>
              </a:rPr>
              <a:t>정기간행물 분야의 </a:t>
            </a:r>
            <a:r>
              <a:rPr lang="ko-KR" altLang="en-US" dirty="0" smtClean="0">
                <a:solidFill>
                  <a:srgbClr val="0070C0"/>
                </a:solidFill>
              </a:rPr>
              <a:t>                                         중심지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크뢰멜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슈타데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브룬스뷔텔에</a:t>
            </a:r>
            <a:r>
              <a:rPr lang="ko-KR" altLang="en-US" dirty="0" smtClean="0"/>
              <a:t> 있는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원자력발전소가 </a:t>
            </a:r>
            <a:r>
              <a:rPr lang="ko-KR" altLang="en-US" dirty="0" err="1" smtClean="0"/>
              <a:t>엘베</a:t>
            </a:r>
            <a:r>
              <a:rPr lang="ko-KR" altLang="en-US" dirty="0" smtClean="0"/>
              <a:t> 강 하류 인접지역의 산업체와 함부르크 일부에 저렴한 전력을 </a:t>
            </a:r>
            <a:r>
              <a:rPr lang="ko-KR" altLang="en-US" dirty="0" smtClean="0"/>
              <a:t>공급</a:t>
            </a:r>
            <a:endParaRPr lang="en-US" altLang="ko-KR" dirty="0" smtClean="0"/>
          </a:p>
          <a:p>
            <a:endParaRPr lang="en-US" altLang="ko-KR" sz="6400" dirty="0" smtClean="0"/>
          </a:p>
        </p:txBody>
      </p:sp>
    </p:spTree>
  </p:cSld>
  <p:clrMapOvr>
    <a:masterClrMapping/>
  </p:clrMapOvr>
  <p:transition spd="med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115196" cy="714364"/>
          </a:xfrm>
        </p:spPr>
        <p:txBody>
          <a:bodyPr>
            <a:normAutofit/>
          </a:bodyPr>
          <a:lstStyle/>
          <a:p>
            <a:r>
              <a:rPr lang="ko-KR" altLang="en-US" sz="3200" b="1" i="1" dirty="0" smtClean="0"/>
              <a:t>▶ 예술에 대한 시민의 긍지와 열정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상업 </a:t>
            </a:r>
            <a:r>
              <a:rPr lang="ko-KR" altLang="en-US" dirty="0" smtClean="0">
                <a:solidFill>
                  <a:srgbClr val="0070C0"/>
                </a:solidFill>
              </a:rPr>
              <a:t>도시 함부르크는 언제나 자유와 관용과 풍부한 문화 전통의 </a:t>
            </a:r>
            <a:r>
              <a:rPr lang="ko-KR" altLang="en-US" dirty="0" smtClean="0">
                <a:solidFill>
                  <a:srgbClr val="0070C0"/>
                </a:solidFill>
              </a:rPr>
              <a:t>도시</a:t>
            </a:r>
            <a:r>
              <a:rPr lang="ko-KR" altLang="en-US" dirty="0" smtClean="0"/>
              <a:t>였으며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solidFill>
                  <a:srgbClr val="0070C0"/>
                </a:solidFill>
              </a:rPr>
              <a:t>프랑스와 영국의 영향으로 함부르크는 독일 계몽주의의 </a:t>
            </a:r>
            <a:r>
              <a:rPr lang="ko-KR" altLang="en-US" dirty="0" smtClean="0">
                <a:solidFill>
                  <a:srgbClr val="0070C0"/>
                </a:solidFill>
              </a:rPr>
              <a:t>요람</a:t>
            </a:r>
            <a:r>
              <a:rPr lang="ko-KR" altLang="en-US" dirty="0" smtClean="0"/>
              <a:t>이었다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en-US" altLang="ko-KR" sz="3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72296" cy="1066800"/>
          </a:xfrm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1497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3300" dirty="0" smtClean="0"/>
              <a:t>1189</a:t>
            </a:r>
            <a:r>
              <a:rPr lang="ko-KR" altLang="en-US" sz="3300" dirty="0" smtClean="0"/>
              <a:t>년 </a:t>
            </a:r>
            <a:r>
              <a:rPr lang="ko-KR" altLang="en-US" sz="3300" dirty="0" err="1" smtClean="0"/>
              <a:t>프리드리히</a:t>
            </a:r>
            <a:r>
              <a:rPr lang="ko-KR" altLang="en-US" sz="3300" dirty="0" smtClean="0"/>
              <a:t> </a:t>
            </a:r>
            <a:r>
              <a:rPr lang="ko-KR" altLang="en-US" sz="3300" dirty="0" err="1" smtClean="0"/>
              <a:t>바르바로사가</a:t>
            </a:r>
            <a:r>
              <a:rPr lang="ko-KR" altLang="en-US" sz="3300" dirty="0" smtClean="0"/>
              <a:t> 상공업에 특권을 주었다</a:t>
            </a:r>
            <a:r>
              <a:rPr lang="en-US" altLang="ko-KR" sz="3300" dirty="0" smtClean="0"/>
              <a:t>. </a:t>
            </a:r>
          </a:p>
          <a:p>
            <a:endParaRPr lang="en-US" altLang="ko-KR" sz="3300" dirty="0" smtClean="0"/>
          </a:p>
          <a:p>
            <a:r>
              <a:rPr lang="en-US" altLang="ko-KR" sz="3300" dirty="0" smtClean="0"/>
              <a:t>1241</a:t>
            </a:r>
            <a:r>
              <a:rPr lang="ko-KR" altLang="en-US" sz="3300" dirty="0" smtClean="0"/>
              <a:t>년에 </a:t>
            </a:r>
            <a:r>
              <a:rPr lang="ko-KR" altLang="en-US" sz="3300" dirty="0" err="1" smtClean="0"/>
              <a:t>뤼베크와</a:t>
            </a:r>
            <a:r>
              <a:rPr lang="ko-KR" altLang="en-US" sz="3300" dirty="0" smtClean="0"/>
              <a:t> 방위조약을 체결하여 독일 한자동맹</a:t>
            </a:r>
            <a:r>
              <a:rPr lang="en-US" altLang="ko-KR" sz="3300" dirty="0" smtClean="0"/>
              <a:t>(Hanseatic League)</a:t>
            </a:r>
            <a:r>
              <a:rPr lang="ko-KR" altLang="en-US" sz="3300" dirty="0" smtClean="0"/>
              <a:t>의 기초를 굳혔다</a:t>
            </a:r>
            <a:r>
              <a:rPr lang="en-US" altLang="ko-KR" sz="3300" dirty="0" smtClean="0"/>
              <a:t>.</a:t>
            </a:r>
          </a:p>
          <a:p>
            <a:endParaRPr lang="en-US" altLang="ko-KR" sz="3300" dirty="0" smtClean="0"/>
          </a:p>
          <a:p>
            <a:r>
              <a:rPr lang="ko-KR" altLang="en-US" sz="3300" dirty="0" smtClean="0"/>
              <a:t>그 후 </a:t>
            </a:r>
            <a:r>
              <a:rPr lang="en-US" altLang="ko-KR" sz="3300" dirty="0" smtClean="0"/>
              <a:t>300</a:t>
            </a:r>
            <a:r>
              <a:rPr lang="ko-KR" altLang="en-US" sz="3300" dirty="0" smtClean="0"/>
              <a:t>년 이상에 걸쳐 한자동맹에 속해 있으면서 특히 노르웨이</a:t>
            </a:r>
            <a:r>
              <a:rPr lang="en-US" altLang="ko-KR" sz="3300" dirty="0" smtClean="0"/>
              <a:t>·</a:t>
            </a:r>
            <a:r>
              <a:rPr lang="ko-KR" altLang="en-US" sz="3300" dirty="0" smtClean="0"/>
              <a:t>네덜란드</a:t>
            </a:r>
            <a:r>
              <a:rPr lang="en-US" altLang="ko-KR" sz="3300" dirty="0" smtClean="0"/>
              <a:t>·</a:t>
            </a:r>
            <a:r>
              <a:rPr lang="ko-KR" altLang="en-US" sz="3300" dirty="0" smtClean="0"/>
              <a:t>영국</a:t>
            </a:r>
            <a:r>
              <a:rPr lang="en-US" altLang="ko-KR" sz="3300" dirty="0" smtClean="0"/>
              <a:t>·</a:t>
            </a:r>
            <a:r>
              <a:rPr lang="ko-KR" altLang="en-US" sz="3300" dirty="0" smtClean="0"/>
              <a:t>에스파냐</a:t>
            </a:r>
            <a:r>
              <a:rPr lang="en-US" altLang="ko-KR" sz="3300" dirty="0" smtClean="0"/>
              <a:t>·</a:t>
            </a:r>
            <a:r>
              <a:rPr lang="ko-KR" altLang="en-US" sz="3300" dirty="0" smtClean="0"/>
              <a:t>포르투갈과 관계를 맺어 왔다</a:t>
            </a:r>
            <a:r>
              <a:rPr lang="en-US" altLang="ko-KR" sz="3300" dirty="0" smtClean="0"/>
              <a:t>. </a:t>
            </a:r>
          </a:p>
          <a:p>
            <a:endParaRPr lang="en-US" altLang="ko-KR" sz="3300" dirty="0" smtClean="0"/>
          </a:p>
          <a:p>
            <a:r>
              <a:rPr lang="ko-KR" altLang="en-US" sz="3300" dirty="0" smtClean="0"/>
              <a:t>함부르크 증권거래소는 독일에서 가장 오래된 것이고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함부르크 은행의 기원도 </a:t>
            </a:r>
            <a:r>
              <a:rPr lang="en-US" altLang="ko-KR" sz="3300" dirty="0" smtClean="0"/>
              <a:t>30</a:t>
            </a:r>
            <a:r>
              <a:rPr lang="ko-KR" altLang="en-US" sz="3300" dirty="0" err="1" smtClean="0"/>
              <a:t>년전쟁</a:t>
            </a:r>
            <a:r>
              <a:rPr lang="ko-KR" altLang="en-US" sz="3300" dirty="0" smtClean="0"/>
              <a:t> 이전으로 거슬러 올라간다</a:t>
            </a:r>
            <a:r>
              <a:rPr lang="en-US" altLang="ko-KR" sz="3300" dirty="0" smtClean="0"/>
              <a:t>. </a:t>
            </a:r>
          </a:p>
          <a:p>
            <a:endParaRPr lang="en-US" altLang="ko-KR" sz="3300" dirty="0" smtClean="0"/>
          </a:p>
          <a:p>
            <a:r>
              <a:rPr lang="en-US" altLang="ko-KR" sz="3300" dirty="0" smtClean="0"/>
              <a:t>18</a:t>
            </a:r>
            <a:r>
              <a:rPr lang="ko-KR" altLang="en-US" sz="3300" dirty="0" smtClean="0"/>
              <a:t>세기 중엽 신대륙과의 무역이 번영의 기초가 되었다</a:t>
            </a:r>
            <a:r>
              <a:rPr lang="en-US" altLang="ko-KR" sz="3300" dirty="0" smtClean="0"/>
              <a:t>. </a:t>
            </a:r>
          </a:p>
          <a:p>
            <a:endParaRPr lang="en-US" altLang="ko-KR" sz="3300" dirty="0" smtClean="0"/>
          </a:p>
          <a:p>
            <a:r>
              <a:rPr lang="en-US" altLang="ko-KR" sz="3300" dirty="0" smtClean="0"/>
              <a:t>1815</a:t>
            </a:r>
            <a:r>
              <a:rPr lang="ko-KR" altLang="en-US" sz="3300" dirty="0" smtClean="0"/>
              <a:t>년 자유국가가 되었고</a:t>
            </a:r>
            <a:r>
              <a:rPr lang="en-US" altLang="ko-KR" sz="3300" dirty="0" smtClean="0"/>
              <a:t>, 1937</a:t>
            </a:r>
            <a:r>
              <a:rPr lang="ko-KR" altLang="en-US" sz="3300" dirty="0" smtClean="0"/>
              <a:t>년 읍</a:t>
            </a:r>
            <a:r>
              <a:rPr lang="en-US" altLang="ko-KR" sz="3300" dirty="0" smtClean="0"/>
              <a:t>·</a:t>
            </a:r>
            <a:r>
              <a:rPr lang="ko-KR" altLang="en-US" sz="3300" dirty="0" smtClean="0"/>
              <a:t>면을 합병하여 대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大</a:t>
            </a:r>
            <a:r>
              <a:rPr lang="en-US" altLang="ko-KR" sz="3300" dirty="0" smtClean="0"/>
              <a:t>)</a:t>
            </a:r>
            <a:r>
              <a:rPr lang="ko-KR" altLang="en-US" sz="3300" dirty="0" smtClean="0"/>
              <a:t>함부르크가 탄생하였다</a:t>
            </a:r>
            <a:r>
              <a:rPr lang="en-US" altLang="ko-KR" sz="3300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med">
    <p:wipe dir="d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경제의 근간은 해운</a:t>
            </a:r>
            <a:r>
              <a:rPr lang="en-US" altLang="ko-KR" dirty="0" smtClean="0"/>
              <a:t>·</a:t>
            </a:r>
            <a:r>
              <a:rPr lang="ko-KR" altLang="en-US" dirty="0" smtClean="0"/>
              <a:t>상업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공업이며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독일 최대의 정유산업이 입지한다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40㎢</a:t>
            </a:r>
            <a:r>
              <a:rPr lang="ko-KR" altLang="en-US" dirty="0" smtClean="0"/>
              <a:t>의 항만 중 </a:t>
            </a:r>
            <a:r>
              <a:rPr lang="en-US" altLang="ko-KR" dirty="0" smtClean="0"/>
              <a:t>15㎢</a:t>
            </a:r>
            <a:r>
              <a:rPr lang="ko-KR" altLang="en-US" dirty="0" smtClean="0"/>
              <a:t>는 자유항이며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조석항이기</a:t>
            </a:r>
            <a:r>
              <a:rPr lang="ko-KR" altLang="en-US" dirty="0" smtClean="0"/>
              <a:t> 때문에 외항선은 만조를 이용해서 출입한다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 spd="med">
    <p:newsflash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64347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상업은 여러 방면에 걸쳐 이루어지며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상업 종사 </a:t>
            </a:r>
            <a:r>
              <a:rPr lang="ko-KR" altLang="en-US" dirty="0" err="1" smtClean="0"/>
              <a:t>인구율은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17%</a:t>
            </a:r>
            <a:r>
              <a:rPr lang="ko-KR" altLang="en-US" dirty="0" smtClean="0"/>
              <a:t>로서 독일의 도시 중에서는 그 비율이 가장 높다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조선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車體</a:t>
            </a:r>
            <a:r>
              <a:rPr lang="en-US" altLang="ko-KR" dirty="0" smtClean="0"/>
              <a:t>)·</a:t>
            </a:r>
            <a:r>
              <a:rPr lang="ko-KR" altLang="en-US" dirty="0" smtClean="0"/>
              <a:t>타이어 제조 등이 중심공업이며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밖에 기계</a:t>
            </a:r>
            <a:r>
              <a:rPr lang="en-US" altLang="ko-KR" dirty="0" smtClean="0"/>
              <a:t>·</a:t>
            </a:r>
            <a:r>
              <a:rPr lang="ko-KR" altLang="en-US" dirty="0" smtClean="0"/>
              <a:t>전기통신기</a:t>
            </a:r>
            <a:r>
              <a:rPr lang="en-US" altLang="ko-KR" dirty="0" smtClean="0"/>
              <a:t>·</a:t>
            </a:r>
            <a:r>
              <a:rPr lang="ko-KR" altLang="en-US" dirty="0" smtClean="0"/>
              <a:t>가구</a:t>
            </a:r>
            <a:r>
              <a:rPr lang="en-US" altLang="ko-KR" dirty="0" smtClean="0"/>
              <a:t>·</a:t>
            </a:r>
            <a:r>
              <a:rPr lang="ko-KR" altLang="en-US" dirty="0" smtClean="0"/>
              <a:t>섬유</a:t>
            </a:r>
            <a:r>
              <a:rPr lang="en-US" altLang="ko-KR" dirty="0" smtClean="0"/>
              <a:t>·</a:t>
            </a:r>
            <a:r>
              <a:rPr lang="ko-KR" altLang="en-US" dirty="0" smtClean="0"/>
              <a:t>담배</a:t>
            </a:r>
            <a:r>
              <a:rPr lang="en-US" altLang="ko-KR" dirty="0" smtClean="0"/>
              <a:t>·</a:t>
            </a:r>
            <a:r>
              <a:rPr lang="ko-KR" altLang="en-US" dirty="0" smtClean="0"/>
              <a:t>화장품 공업이 영위된다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1919</a:t>
            </a:r>
            <a:r>
              <a:rPr lang="ko-KR" altLang="en-US" dirty="0" smtClean="0"/>
              <a:t>년에 창립된 종합대학과 음악대학 및 수로연구소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水路硏究所</a:t>
            </a:r>
            <a:r>
              <a:rPr lang="en-US" altLang="ko-KR" dirty="0" smtClean="0"/>
              <a:t>)·</a:t>
            </a:r>
            <a:r>
              <a:rPr lang="ko-KR" altLang="en-US" dirty="0" smtClean="0"/>
              <a:t>독일 기상대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천문대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열대연구소</a:t>
            </a:r>
            <a:r>
              <a:rPr lang="en-US" altLang="ko-KR" dirty="0" smtClean="0"/>
              <a:t>·</a:t>
            </a:r>
            <a:r>
              <a:rPr lang="ko-KR" altLang="en-US" dirty="0" smtClean="0"/>
              <a:t>철도관리국</a:t>
            </a:r>
            <a:r>
              <a:rPr lang="en-US" altLang="ko-KR" dirty="0" smtClean="0"/>
              <a:t>·</a:t>
            </a:r>
            <a:r>
              <a:rPr lang="ko-KR" altLang="en-US" dirty="0" smtClean="0"/>
              <a:t>우정국</a:t>
            </a:r>
            <a:r>
              <a:rPr lang="en-US" altLang="ko-KR" dirty="0" smtClean="0"/>
              <a:t>·</a:t>
            </a:r>
            <a:r>
              <a:rPr lang="ko-KR" altLang="en-US" dirty="0" smtClean="0"/>
              <a:t>상공회의소</a:t>
            </a:r>
            <a:r>
              <a:rPr lang="en-US" altLang="ko-KR" dirty="0" smtClean="0"/>
              <a:t>·</a:t>
            </a:r>
            <a:r>
              <a:rPr lang="ko-KR" altLang="en-US" dirty="0" smtClean="0"/>
              <a:t>직인회의소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職人會議所</a:t>
            </a:r>
            <a:r>
              <a:rPr lang="en-US" altLang="ko-KR" dirty="0" smtClean="0"/>
              <a:t>)·</a:t>
            </a:r>
            <a:r>
              <a:rPr lang="ko-KR" altLang="en-US" dirty="0" smtClean="0"/>
              <a:t>연방형사국</a:t>
            </a:r>
            <a:r>
              <a:rPr lang="en-US" altLang="ko-KR" dirty="0" smtClean="0"/>
              <a:t>·</a:t>
            </a:r>
            <a:r>
              <a:rPr lang="ko-KR" altLang="en-US" dirty="0" smtClean="0"/>
              <a:t>조선시험소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북독일방송국</a:t>
            </a:r>
            <a:r>
              <a:rPr lang="ko-KR" altLang="en-US" dirty="0" smtClean="0"/>
              <a:t> 등 많은 중추기관이 집중되어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관광 문화적 요소로는 함부르크의 상징인 </a:t>
            </a:r>
            <a:r>
              <a:rPr lang="en-US" altLang="ko-KR" dirty="0" smtClean="0"/>
              <a:t>132m</a:t>
            </a:r>
            <a:r>
              <a:rPr lang="ko-KR" altLang="en-US" dirty="0" smtClean="0"/>
              <a:t>의 첨탑</a:t>
            </a:r>
            <a:r>
              <a:rPr lang="en-US" altLang="ko-KR" dirty="0" smtClean="0"/>
              <a:t>(</a:t>
            </a:r>
            <a:r>
              <a:rPr lang="ko-KR" altLang="en-US" dirty="0" smtClean="0"/>
              <a:t>尖塔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있는 장크트 </a:t>
            </a:r>
            <a:r>
              <a:rPr lang="ko-KR" altLang="en-US" dirty="0" err="1" smtClean="0"/>
              <a:t>미하엘리스</a:t>
            </a:r>
            <a:r>
              <a:rPr lang="ko-KR" altLang="en-US" dirty="0" smtClean="0"/>
              <a:t> 교회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르네상스풍</a:t>
            </a:r>
            <a:r>
              <a:rPr lang="en-US" altLang="ko-KR" dirty="0" smtClean="0"/>
              <a:t>(</a:t>
            </a:r>
            <a:r>
              <a:rPr lang="ko-KR" altLang="en-US" dirty="0" smtClean="0"/>
              <a:t>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시청사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독일연극관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미술공예박물관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레페르반의</a:t>
            </a:r>
            <a:r>
              <a:rPr lang="ko-KR" altLang="en-US" dirty="0" smtClean="0"/>
              <a:t> 번화가 등이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4500594" cy="1066800"/>
          </a:xfrm>
        </p:spPr>
        <p:txBody>
          <a:bodyPr/>
          <a:lstStyle/>
          <a:p>
            <a:r>
              <a:rPr lang="ko-KR" altLang="en-US" dirty="0" smtClean="0"/>
              <a:t>♣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한자동맹</a:t>
            </a:r>
            <a:r>
              <a:rPr lang="en-US" altLang="ko-KR" b="1" i="1" dirty="0" smtClean="0"/>
              <a:t>’</a:t>
            </a:r>
            <a:r>
              <a:rPr lang="ko-KR" altLang="en-US" b="1" i="1" dirty="0" smtClean="0"/>
              <a:t>이란 </a:t>
            </a:r>
            <a:r>
              <a:rPr lang="en-US" altLang="ko-KR" b="1" i="1" dirty="0" smtClean="0"/>
              <a:t>?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독일 북부의 도시들과 외국에 있는 독일의 상업집단이 상호교역의 이익을 지키기 위해 창설한 조직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13~15</a:t>
            </a:r>
            <a:r>
              <a:rPr lang="ko-KR" altLang="en-US" dirty="0" smtClean="0"/>
              <a:t>세기에 북유럽의 중요한 경제적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정치적 세력이었다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독일어 </a:t>
            </a:r>
            <a:r>
              <a:rPr lang="en-US" altLang="ko-KR" dirty="0" err="1" smtClean="0"/>
              <a:t>Hanse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'</a:t>
            </a:r>
            <a:r>
              <a:rPr lang="ko-KR" altLang="en-US" dirty="0" smtClean="0"/>
              <a:t>무리</a:t>
            </a:r>
            <a:r>
              <a:rPr lang="en-US" altLang="ko-KR" dirty="0" smtClean="0"/>
              <a:t>'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'</a:t>
            </a:r>
            <a:r>
              <a:rPr lang="ko-KR" altLang="en-US" dirty="0" smtClean="0"/>
              <a:t>친구</a:t>
            </a:r>
            <a:r>
              <a:rPr lang="en-US" altLang="ko-KR" dirty="0" smtClean="0"/>
              <a:t>'</a:t>
            </a:r>
            <a:r>
              <a:rPr lang="ko-KR" altLang="en-US" dirty="0" smtClean="0"/>
              <a:t>라는 뜻의 고트어에서 유래한 중세 독일어로서</a:t>
            </a:r>
            <a:r>
              <a:rPr lang="en-US" altLang="ko-KR" dirty="0" smtClean="0"/>
              <a:t>, '</a:t>
            </a:r>
            <a:r>
              <a:rPr lang="ko-KR" altLang="en-US" dirty="0" smtClean="0"/>
              <a:t>길드</a:t>
            </a:r>
            <a:r>
              <a:rPr lang="en-US" altLang="ko-KR" dirty="0" smtClean="0"/>
              <a:t>'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'</a:t>
            </a:r>
            <a:r>
              <a:rPr lang="ko-KR" altLang="en-US" dirty="0" smtClean="0"/>
              <a:t>조합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의미했음</a:t>
            </a:r>
            <a:r>
              <a:rPr lang="en-US" altLang="ko-KR" dirty="0" smtClean="0"/>
              <a:t>).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1280</a:t>
            </a:r>
            <a:r>
              <a:rPr lang="ko-KR" altLang="en-US" dirty="0" smtClean="0"/>
              <a:t>년대에 이미 라인 지방의 다양한 상인 집단들은 그들의 공통된 이익을 지키기 위해 협력했고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발트</a:t>
            </a:r>
            <a:r>
              <a:rPr lang="ko-KR" altLang="en-US" dirty="0" smtClean="0"/>
              <a:t> 해 무역을 지배한 </a:t>
            </a:r>
            <a:r>
              <a:rPr lang="ko-KR" altLang="en-US" dirty="0" err="1" smtClean="0"/>
              <a:t>뤼베크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그밖의</a:t>
            </a:r>
            <a:r>
              <a:rPr lang="ko-KR" altLang="en-US" dirty="0" smtClean="0"/>
              <a:t> 독일 북부 도시들과 동맹을 맺었다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동맹의 목적은 해적 및 산적을 진압하고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등대를 세워 항해의 안전을 촉진하며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수로 안내인 등을 훈련시키고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무역기지와 독점권을 확립함으로써 교역의 안전을 확보하는 것이었다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00100" y="714356"/>
            <a:ext cx="2786082" cy="87782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HY목판L" pitchFamily="18" charset="-127"/>
                <a:ea typeface="HY목판L" pitchFamily="18" charset="-127"/>
              </a:rPr>
              <a:t>목    차</a:t>
            </a:r>
            <a:endParaRPr lang="ko-KR" altLang="en-US" sz="6000" dirty="0"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idx="2"/>
          </p:nvPr>
        </p:nvSpPr>
        <p:spPr>
          <a:xfrm>
            <a:off x="4500562" y="1000108"/>
            <a:ext cx="4500594" cy="5500726"/>
          </a:xfrm>
        </p:spPr>
        <p:txBody>
          <a:bodyPr>
            <a:noAutofit/>
          </a:bodyPr>
          <a:lstStyle/>
          <a:p>
            <a:pPr marL="352044" indent="-342900">
              <a:lnSpc>
                <a:spcPct val="120000"/>
              </a:lnSpc>
              <a:buAutoNum type="arabicPeriod"/>
            </a:pPr>
            <a:r>
              <a:rPr lang="en-US" altLang="ko-KR" sz="1600" dirty="0" smtClean="0"/>
              <a:t> ‘</a:t>
            </a:r>
            <a:r>
              <a:rPr lang="ko-KR" altLang="en-US" sz="1600" dirty="0" smtClean="0"/>
              <a:t>함부르크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?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en-US" altLang="ko-KR" sz="1600" dirty="0" smtClean="0"/>
              <a:t> ‘</a:t>
            </a:r>
            <a:r>
              <a:rPr lang="ko-KR" altLang="en-US" sz="1600" dirty="0" smtClean="0"/>
              <a:t>함부르크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의 기원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/>
              <a:t>함부르크의 역사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/>
              <a:t>세계로 향하는 독일의 문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/>
              <a:t>함부르크의 산업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경제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/>
              <a:t>예술에 대한 시민의 긍지와 </a:t>
            </a:r>
            <a:r>
              <a:rPr lang="ko-KR" altLang="en-US" sz="1600" dirty="0" smtClean="0"/>
              <a:t>열정</a:t>
            </a: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en-US" altLang="ko-KR" sz="1600" dirty="0" smtClean="0"/>
              <a:t>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함부르크</a:t>
            </a:r>
            <a:r>
              <a:rPr lang="en-US" altLang="ko-KR" sz="1600" dirty="0" smtClean="0"/>
              <a:t>’</a:t>
            </a:r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en-US" altLang="ko-KR" sz="1600" dirty="0" smtClean="0"/>
              <a:t> ‘</a:t>
            </a:r>
            <a:r>
              <a:rPr lang="ko-KR" altLang="en-US" sz="1600" dirty="0" smtClean="0"/>
              <a:t>한자동맹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이란</a:t>
            </a:r>
            <a:r>
              <a:rPr lang="en-US" altLang="ko-KR" sz="1600" dirty="0" smtClean="0"/>
              <a:t>?</a:t>
            </a:r>
          </a:p>
          <a:p>
            <a:pPr marL="352044" indent="-342900">
              <a:lnSpc>
                <a:spcPct val="120000"/>
              </a:lnSpc>
              <a:buAutoNum type="arabicPeriod"/>
            </a:pPr>
            <a:endParaRPr lang="en-US" altLang="ko-KR" sz="1600" dirty="0" smtClean="0"/>
          </a:p>
          <a:p>
            <a:pPr marL="352044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/>
              <a:t> 함부르크의 볼거리</a:t>
            </a:r>
            <a:endParaRPr lang="en-US" altLang="ko-KR" sz="1600" dirty="0" smtClean="0"/>
          </a:p>
        </p:txBody>
      </p:sp>
      <p:pic>
        <p:nvPicPr>
          <p:cNvPr id="7" name="내용 개체 틀 6" descr="5645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7" y="1928802"/>
            <a:ext cx="3429024" cy="4357718"/>
          </a:xfr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4757742" cy="1066800"/>
          </a:xfrm>
        </p:spPr>
        <p:txBody>
          <a:bodyPr/>
          <a:lstStyle/>
          <a:p>
            <a:r>
              <a:rPr lang="ko-KR" altLang="en-US" b="1" i="1" dirty="0" smtClean="0"/>
              <a:t>♣</a:t>
            </a:r>
            <a:r>
              <a:rPr lang="en-US" altLang="ko-KR" b="1" i="1" dirty="0" smtClean="0"/>
              <a:t> ‘</a:t>
            </a:r>
            <a:r>
              <a:rPr lang="ko-KR" altLang="en-US" b="1" i="1" dirty="0" smtClean="0"/>
              <a:t>한자동맹</a:t>
            </a:r>
            <a:r>
              <a:rPr lang="en-US" altLang="ko-KR" b="1" i="1" dirty="0" smtClean="0"/>
              <a:t>’</a:t>
            </a:r>
            <a:r>
              <a:rPr lang="ko-KR" altLang="en-US" b="1" i="1" dirty="0" smtClean="0"/>
              <a:t>이란 </a:t>
            </a:r>
            <a:r>
              <a:rPr lang="en-US" altLang="ko-KR" b="1" i="1" dirty="0" smtClean="0"/>
              <a:t>?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세기에 한자 동맹은 대부분 독일 도시인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여 개의 도시를 회원으로 거느렸다</a:t>
            </a:r>
            <a:r>
              <a:rPr lang="en-US" altLang="ko-KR" dirty="0" smtClean="0"/>
              <a:t>.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16</a:t>
            </a:r>
            <a:r>
              <a:rPr lang="ko-KR" altLang="en-US" dirty="0" smtClean="0"/>
              <a:t>세기 중엽에 이르자 네덜란드인이 </a:t>
            </a:r>
            <a:r>
              <a:rPr lang="ko-KR" altLang="en-US" dirty="0" err="1" smtClean="0"/>
              <a:t>발트</a:t>
            </a:r>
            <a:r>
              <a:rPr lang="ko-KR" altLang="en-US" dirty="0" smtClean="0"/>
              <a:t> 해에서 서쪽으로 상품을 수송하는 해운업을 장악하게 되어 </a:t>
            </a:r>
            <a:r>
              <a:rPr lang="ko-KR" altLang="en-US" dirty="0" err="1" smtClean="0"/>
              <a:t>뤼베크에</a:t>
            </a:r>
            <a:r>
              <a:rPr lang="ko-KR" altLang="en-US" dirty="0" smtClean="0"/>
              <a:t> 심각한 타격을 주었다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독일 자체에서도 브란덴부르크</a:t>
            </a:r>
            <a:r>
              <a:rPr lang="en-US" altLang="ko-KR" dirty="0" smtClean="0"/>
              <a:t>-</a:t>
            </a:r>
            <a:r>
              <a:rPr lang="ko-KR" altLang="en-US" dirty="0" smtClean="0"/>
              <a:t>프로이센 같은 군주국 통합체가 한자 동맹을 약화시켜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한자 동맹은 신대륙 발견 시대에 서서히 사라졌다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한자 동맹의 집회가 마지막으로 열린 것은 </a:t>
            </a:r>
            <a:r>
              <a:rPr lang="en-US" altLang="ko-KR" dirty="0" smtClean="0"/>
              <a:t>1669</a:t>
            </a:r>
            <a:r>
              <a:rPr lang="ko-KR" altLang="en-US" dirty="0" smtClean="0"/>
              <a:t>년이었다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 spd="med">
    <p:strips dir="r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5257808" cy="1066800"/>
          </a:xfrm>
        </p:spPr>
        <p:txBody>
          <a:bodyPr/>
          <a:lstStyle/>
          <a:p>
            <a:r>
              <a:rPr lang="ko-KR" altLang="en-US" b="1" i="1" dirty="0" smtClean="0"/>
              <a:t>▶ 함부르크의 시의회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시의회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市議會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선거에 의한 </a:t>
            </a:r>
            <a:r>
              <a:rPr lang="en-US" altLang="ko-KR" dirty="0" smtClean="0"/>
              <a:t>120</a:t>
            </a:r>
            <a:r>
              <a:rPr lang="ko-KR" altLang="en-US" dirty="0" smtClean="0"/>
              <a:t>인 이상의 시의회의원으로 구성되어 있다</a:t>
            </a:r>
            <a:r>
              <a:rPr lang="en-US" altLang="ko-KR" smtClean="0"/>
              <a:t>. </a:t>
            </a:r>
          </a:p>
          <a:p>
            <a:endParaRPr lang="en-US" altLang="ko-KR" smtClean="0"/>
          </a:p>
          <a:p>
            <a:r>
              <a:rPr lang="ko-KR" altLang="en-US" smtClean="0"/>
              <a:t>시의회는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인으로 구성된 시민위원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市民委員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선출하여 헌법의 엄수와 행정을 감시하게 하고</a:t>
            </a:r>
            <a:r>
              <a:rPr lang="en-US" altLang="ko-KR" dirty="0" smtClean="0"/>
              <a:t>, 10∼15</a:t>
            </a:r>
            <a:r>
              <a:rPr lang="ko-KR" altLang="en-US" dirty="0" smtClean="0"/>
              <a:t>인의 </a:t>
            </a:r>
            <a:r>
              <a:rPr lang="ko-KR" altLang="en-US" dirty="0" err="1" smtClean="0"/>
              <a:t>시참사회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市參事會</a:t>
            </a:r>
            <a:r>
              <a:rPr lang="en-US" altLang="ko-KR" dirty="0" smtClean="0"/>
              <a:t>) </a:t>
            </a:r>
            <a:r>
              <a:rPr lang="ko-KR" altLang="en-US" dirty="0" smtClean="0"/>
              <a:t>회원을 선출하여 </a:t>
            </a:r>
            <a:r>
              <a:rPr lang="ko-KR" altLang="en-US" smtClean="0"/>
              <a:t>행정을 담당시킨다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그중에서 임기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</a:t>
            </a:r>
            <a:r>
              <a:rPr lang="ko-KR" altLang="en-US" dirty="0" err="1" smtClean="0"/>
              <a:t>의 시참</a:t>
            </a:r>
            <a:r>
              <a:rPr lang="ko-KR" altLang="en-US" dirty="0" smtClean="0"/>
              <a:t>사회 대표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시장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가 선</a:t>
            </a:r>
            <a:r>
              <a:rPr lang="ko-KR" altLang="en-US" dirty="0" smtClean="0"/>
              <a:t>출된다</a:t>
            </a:r>
            <a:r>
              <a:rPr lang="en-US" altLang="ko-KR" dirty="0" smtClean="0"/>
              <a:t>.</a:t>
            </a:r>
          </a:p>
          <a:p>
            <a:endParaRPr lang="ko-KR" altLang="en-US"/>
          </a:p>
        </p:txBody>
      </p:sp>
    </p:spTree>
  </p:cSld>
  <p:clrMapOvr>
    <a:masterClrMapping/>
  </p:clrMapOvr>
  <p:transition spd="med"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함부르크의 볼거리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4714876" y="1571612"/>
            <a:ext cx="4038600" cy="50608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ko-KR" sz="2600" b="1" dirty="0" smtClean="0"/>
              <a:t>&lt;</a:t>
            </a:r>
            <a:r>
              <a:rPr lang="ko-KR" altLang="en-US" sz="2600" b="1" dirty="0" smtClean="0"/>
              <a:t>함부르크 항구</a:t>
            </a:r>
            <a:r>
              <a:rPr lang="en-US" altLang="ko-KR" sz="2600" b="1" dirty="0" smtClean="0"/>
              <a:t>&gt; </a:t>
            </a:r>
          </a:p>
          <a:p>
            <a:pPr>
              <a:buFont typeface="Arial" charset="0"/>
              <a:buChar char="•"/>
            </a:pPr>
            <a:endParaRPr lang="en-US" altLang="ko-KR" sz="2600" b="1" dirty="0" smtClean="0"/>
          </a:p>
          <a:p>
            <a:r>
              <a:rPr lang="ko-KR" altLang="en-US" dirty="0" smtClean="0"/>
              <a:t>독일은 물론이고 유럽에서도 가장 큰 항구 중의 하나이다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항구라 해도 해항이 아니라 </a:t>
            </a:r>
            <a:r>
              <a:rPr lang="ko-KR" altLang="en-US" dirty="0" err="1" smtClean="0"/>
              <a:t>엘베강의</a:t>
            </a:r>
            <a:r>
              <a:rPr lang="ko-KR" altLang="en-US" dirty="0" smtClean="0"/>
              <a:t> 기슭에 자리 잡은 항만 시설로서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함부르크시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市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남부에 있다</a:t>
            </a:r>
            <a:r>
              <a:rPr lang="en-US" altLang="ko-KR" dirty="0" smtClean="0"/>
              <a:t>. </a:t>
            </a:r>
          </a:p>
          <a:p>
            <a:r>
              <a:rPr lang="ko-KR" altLang="en-US" dirty="0" smtClean="0"/>
              <a:t>규모가 매우 커서 도저히 강이라고 생각할 수 없을 정도인데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시설 규모로 보면 한 번에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척이 넘는 선박을 정박시킬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창고는 연 </a:t>
            </a:r>
            <a:r>
              <a:rPr lang="en-US" altLang="ko-KR" dirty="0" smtClean="0"/>
              <a:t>110</a:t>
            </a:r>
            <a:r>
              <a:rPr lang="ko-KR" altLang="en-US" dirty="0" smtClean="0"/>
              <a:t>만㎡이고 </a:t>
            </a:r>
            <a:r>
              <a:rPr lang="en-US" altLang="ko-KR" dirty="0" smtClean="0"/>
              <a:t>1</a:t>
            </a:r>
            <a:r>
              <a:rPr lang="ko-KR" altLang="en-US" dirty="0" smtClean="0"/>
              <a:t>천 대의 크레인이 활약한다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커피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향신료와 고급 제품을 저장하는 아름다운 붉은색 벽돌의 창고 단지가 있으며</a:t>
            </a:r>
            <a:r>
              <a:rPr lang="en-US" altLang="ko-KR" dirty="0" smtClean="0"/>
              <a:t>, 5</a:t>
            </a:r>
            <a:r>
              <a:rPr lang="ko-KR" altLang="en-US" dirty="0" smtClean="0"/>
              <a:t>월마다 함부르크 항구의 탄생을 기념하는 행사가 있어 불꽃놀이 축제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퍼레이드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음식과 기념품 판매소 등을 볼 수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9" name="내용 개체 틀 8" descr="함부르크 항구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4038600" cy="4500594"/>
          </a:xfrm>
        </p:spPr>
      </p:pic>
    </p:spTree>
  </p:cSld>
  <p:clrMapOvr>
    <a:masterClrMapping/>
  </p:clrMapOvr>
  <p:transition spd="med">
    <p:wheel spokes="2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5257808" cy="1066800"/>
          </a:xfrm>
        </p:spPr>
        <p:txBody>
          <a:bodyPr/>
          <a:lstStyle/>
          <a:p>
            <a:r>
              <a:rPr lang="ko-KR" altLang="en-US" b="1" i="1" dirty="0" smtClean="0"/>
              <a:t>▶ 함부르크의 볼거리</a:t>
            </a:r>
            <a:endParaRPr lang="ko-KR" altLang="en-US" dirty="0"/>
          </a:p>
        </p:txBody>
      </p:sp>
      <p:pic>
        <p:nvPicPr>
          <p:cNvPr id="5" name="내용 개체 틀 4" descr="알스터제호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214554"/>
            <a:ext cx="4286280" cy="3616497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dirty="0" smtClean="0"/>
              <a:t>&lt;</a:t>
            </a:r>
            <a:r>
              <a:rPr lang="ko-KR" altLang="en-US" dirty="0" err="1" smtClean="0"/>
              <a:t>알스터제호</a:t>
            </a:r>
            <a:r>
              <a:rPr lang="en-US" altLang="ko-KR" dirty="0" smtClean="0"/>
              <a:t>&gt;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케네디 다리와 </a:t>
            </a:r>
            <a:r>
              <a:rPr lang="ko-KR" altLang="en-US" dirty="0" err="1" smtClean="0"/>
              <a:t>롬바르트</a:t>
            </a:r>
            <a:r>
              <a:rPr lang="ko-KR" altLang="en-US" dirty="0" smtClean="0"/>
              <a:t> 다리를 가운데 두고 크게 </a:t>
            </a:r>
            <a:r>
              <a:rPr lang="ko-KR" altLang="en-US" dirty="0" err="1" smtClean="0"/>
              <a:t>아우선알스터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Außenalster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Outer </a:t>
            </a:r>
            <a:r>
              <a:rPr lang="en-US" altLang="ko-KR" dirty="0" err="1" smtClean="0"/>
              <a:t>Alster</a:t>
            </a:r>
            <a:r>
              <a:rPr lang="en-US" altLang="ko-KR" dirty="0" smtClean="0"/>
              <a:t> Lake)</a:t>
            </a:r>
            <a:r>
              <a:rPr lang="ko-KR" altLang="en-US" dirty="0" smtClean="0"/>
              <a:t>와 비넨알스터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Binnenalster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Inner </a:t>
            </a:r>
            <a:r>
              <a:rPr lang="en-US" altLang="ko-KR" dirty="0" err="1" smtClean="0"/>
              <a:t>Alster</a:t>
            </a:r>
            <a:r>
              <a:rPr lang="en-US" altLang="ko-KR" dirty="0" smtClean="0"/>
              <a:t> Lake), </a:t>
            </a:r>
            <a:r>
              <a:rPr lang="ko-KR" altLang="en-US" dirty="0" smtClean="0"/>
              <a:t>양쪽으로 나뉘어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시의 북쪽에 있는 </a:t>
            </a:r>
            <a:r>
              <a:rPr lang="ko-KR" altLang="en-US" dirty="0" err="1" smtClean="0"/>
              <a:t>아우선알스터는</a:t>
            </a:r>
            <a:r>
              <a:rPr lang="ko-KR" altLang="en-US" dirty="0" smtClean="0"/>
              <a:t> 면적이 </a:t>
            </a:r>
            <a:r>
              <a:rPr lang="en-US" altLang="ko-KR" dirty="0" smtClean="0"/>
              <a:t>1.6km²</a:t>
            </a:r>
            <a:r>
              <a:rPr lang="ko-KR" altLang="en-US" dirty="0" smtClean="0"/>
              <a:t>로 훨씬 넓고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크고 작은 요트와 보트 등을 볼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비넨알스터는</a:t>
            </a:r>
            <a:r>
              <a:rPr lang="ko-KR" altLang="en-US" dirty="0" smtClean="0"/>
              <a:t> 면적이 </a:t>
            </a:r>
            <a:r>
              <a:rPr lang="en-US" altLang="ko-KR" dirty="0" smtClean="0"/>
              <a:t>0.2km²</a:t>
            </a:r>
            <a:r>
              <a:rPr lang="ko-KR" altLang="en-US" dirty="0" smtClean="0"/>
              <a:t>로 함부르크의 가장 중심에 위치해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주변으로 유명한 거리들과 유서 깊은 건물들이 즐비하게 늘어 서 있다</a:t>
            </a:r>
            <a:r>
              <a:rPr lang="en-US" altLang="ko-KR" dirty="0" smtClean="0"/>
              <a:t>. 5</a:t>
            </a:r>
            <a:r>
              <a:rPr lang="ko-KR" altLang="en-US" dirty="0" smtClean="0"/>
              <a:t>월에는 </a:t>
            </a:r>
            <a:r>
              <a:rPr lang="ko-KR" altLang="en-US" dirty="0" err="1" smtClean="0"/>
              <a:t>체리꽃</a:t>
            </a:r>
            <a:r>
              <a:rPr lang="ko-KR" altLang="en-US" dirty="0" smtClean="0"/>
              <a:t> 축제의 일환인 유명한 불꽃놀이를 볼 수 있고</a:t>
            </a:r>
            <a:r>
              <a:rPr lang="en-US" altLang="ko-KR" dirty="0" smtClean="0"/>
              <a:t>, 8</a:t>
            </a:r>
            <a:r>
              <a:rPr lang="ko-KR" altLang="en-US" dirty="0" smtClean="0"/>
              <a:t>월에는 </a:t>
            </a:r>
            <a:r>
              <a:rPr lang="ko-KR" altLang="en-US" dirty="0" err="1" smtClean="0"/>
              <a:t>알스터베르크뉘겐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Alstervergnuegen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이라는 축제도 있다</a:t>
            </a:r>
            <a:r>
              <a:rPr lang="en-US" altLang="ko-KR" dirty="0" smtClean="0"/>
              <a:t>. </a:t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wheel spokes="2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257808" cy="1066800"/>
          </a:xfrm>
        </p:spPr>
        <p:txBody>
          <a:bodyPr/>
          <a:lstStyle/>
          <a:p>
            <a:r>
              <a:rPr lang="ko-KR" altLang="en-US" b="1" i="1" dirty="0" smtClean="0"/>
              <a:t>▶ 함부르크의 볼거리</a:t>
            </a:r>
            <a:endParaRPr lang="ko-KR" altLang="en-US" dirty="0"/>
          </a:p>
        </p:txBody>
      </p:sp>
      <p:pic>
        <p:nvPicPr>
          <p:cNvPr id="5" name="내용 개체 틀 4" descr="함부르크 시청사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00240"/>
            <a:ext cx="4038600" cy="4357718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51323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&lt;</a:t>
            </a:r>
            <a:r>
              <a:rPr lang="ko-KR" altLang="en-US" dirty="0" smtClean="0"/>
              <a:t>함부르크 </a:t>
            </a:r>
            <a:r>
              <a:rPr lang="ko-KR" altLang="en-US" dirty="0" err="1" smtClean="0"/>
              <a:t>시청사</a:t>
            </a:r>
            <a:r>
              <a:rPr lang="en-US" altLang="ko-KR" dirty="0" smtClean="0"/>
              <a:t>&gt;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시청 광장의 정면에 있으며</a:t>
            </a:r>
            <a:r>
              <a:rPr lang="en-US" altLang="ko-KR" dirty="0" smtClean="0"/>
              <a:t>, 1886</a:t>
            </a:r>
            <a:r>
              <a:rPr lang="ko-KR" altLang="en-US" dirty="0" smtClean="0"/>
              <a:t>년부터 </a:t>
            </a:r>
            <a:r>
              <a:rPr lang="en-US" altLang="ko-KR" dirty="0" smtClean="0"/>
              <a:t>1879</a:t>
            </a:r>
            <a:r>
              <a:rPr lang="ko-KR" altLang="en-US" dirty="0" smtClean="0"/>
              <a:t>년에 걸쳐 세워진 신 르네상스식</a:t>
            </a:r>
            <a:r>
              <a:rPr lang="en-US" altLang="ko-KR" dirty="0" smtClean="0"/>
              <a:t>(Neo-</a:t>
            </a:r>
            <a:r>
              <a:rPr lang="en-US" altLang="ko-KR" dirty="0" err="1" smtClean="0"/>
              <a:t>renessance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사암 벽돌로 만든 건물이다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시계탑의 높이는 </a:t>
            </a:r>
            <a:r>
              <a:rPr lang="en-US" altLang="ko-KR" dirty="0" smtClean="0"/>
              <a:t>112m</a:t>
            </a:r>
            <a:r>
              <a:rPr lang="ko-KR" altLang="en-US" dirty="0" smtClean="0"/>
              <a:t>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외부의 조각이나 내부의 장식은 이루 말할 수 없이 정교하여 눈길을 끈다</a:t>
            </a:r>
            <a:r>
              <a:rPr lang="en-US" altLang="ko-KR" dirty="0" smtClean="0"/>
              <a:t>. 647</a:t>
            </a:r>
            <a:r>
              <a:rPr lang="ko-KR" altLang="en-US" dirty="0" smtClean="0"/>
              <a:t>개의 방이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영국의 버킹엄 궁전보다 여섯 개가 더 많은 수라고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한자동맹 시 정부나 시 의회의 소재지로서 유럽에서 가장 오래된 증권 거래소와 전통적인 상공회의소도 있어 내부를 참관할 수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5114932" cy="1066800"/>
          </a:xfrm>
        </p:spPr>
        <p:txBody>
          <a:bodyPr/>
          <a:lstStyle/>
          <a:p>
            <a:r>
              <a:rPr lang="ko-KR" altLang="en-US" b="1" i="1" dirty="0" smtClean="0"/>
              <a:t>▶ 함부르크의 볼거리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038600" cy="393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&lt;</a:t>
            </a:r>
            <a:r>
              <a:rPr lang="ko-KR" altLang="en-US" dirty="0" smtClean="0"/>
              <a:t>함부르크 </a:t>
            </a:r>
            <a:r>
              <a:rPr lang="ko-KR" altLang="en-US" dirty="0" err="1" smtClean="0"/>
              <a:t>카우프호프</a:t>
            </a:r>
            <a:r>
              <a:rPr lang="ko-KR" altLang="en-US" dirty="0" smtClean="0"/>
              <a:t> 백화점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5" name="내용 개체 틀 4" descr="함부르크 카우프호프 백화점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2214554"/>
            <a:ext cx="3429024" cy="3929090"/>
          </a:xfrm>
        </p:spPr>
      </p:pic>
      <p:pic>
        <p:nvPicPr>
          <p:cNvPr id="6" name="그림 5" descr="함부르크 엘베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214554"/>
            <a:ext cx="3357586" cy="3981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164305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&lt;</a:t>
            </a:r>
            <a:r>
              <a:rPr lang="ko-KR" altLang="en-US" sz="2000" dirty="0" smtClean="0"/>
              <a:t>함부르크 </a:t>
            </a:r>
            <a:r>
              <a:rPr lang="ko-KR" altLang="en-US" sz="2000" dirty="0" err="1" smtClean="0"/>
              <a:t>엘베강</a:t>
            </a:r>
            <a:r>
              <a:rPr lang="en-US" altLang="ko-KR" sz="2000" dirty="0" smtClean="0"/>
              <a:t>&gt;</a:t>
            </a:r>
            <a:endParaRPr lang="ko-KR" altLang="en-US" sz="2000" dirty="0"/>
          </a:p>
        </p:txBody>
      </p:sp>
    </p:spTree>
  </p:cSld>
  <p:clrMapOvr>
    <a:masterClrMapping/>
  </p:clrMapOvr>
  <p:transition spd="med"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069848"/>
          </a:xfrm>
        </p:spPr>
        <p:txBody>
          <a:bodyPr>
            <a:noAutofit/>
          </a:bodyPr>
          <a:lstStyle/>
          <a:p>
            <a:r>
              <a:rPr lang="ko-KR" altLang="en-US" sz="11500" dirty="0" smtClean="0">
                <a:solidFill>
                  <a:srgbClr val="002060"/>
                </a:solidFill>
                <a:latin typeface="휴먼편지체" pitchFamily="18" charset="-127"/>
                <a:ea typeface="휴먼편지체" pitchFamily="18" charset="-127"/>
              </a:rPr>
              <a:t>감사합니다</a:t>
            </a:r>
            <a:r>
              <a:rPr lang="en-US" altLang="ko-KR" sz="11500" dirty="0" smtClean="0">
                <a:solidFill>
                  <a:srgbClr val="002060"/>
                </a:solidFill>
                <a:latin typeface="휴먼편지체" pitchFamily="18" charset="-127"/>
                <a:ea typeface="휴먼편지체" pitchFamily="18" charset="-127"/>
              </a:rPr>
              <a:t>^^</a:t>
            </a:r>
            <a:endParaRPr lang="ko-KR" altLang="en-US" sz="11500" dirty="0">
              <a:solidFill>
                <a:srgbClr val="002060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4114800" cy="1066800"/>
          </a:xfrm>
        </p:spPr>
        <p:txBody>
          <a:bodyPr/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’?</a:t>
            </a:r>
            <a:endParaRPr lang="ko-KR" altLang="en-US" b="1" i="1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78621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독일 북부에 있는 주이자 수도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인구는 </a:t>
            </a:r>
            <a:r>
              <a:rPr lang="en-US" altLang="ko-KR" dirty="0" smtClean="0"/>
              <a:t>1,770,629 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(2007)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정식명칭은 </a:t>
            </a:r>
            <a:r>
              <a:rPr lang="ko-KR" altLang="en-US" dirty="0" smtClean="0">
                <a:solidFill>
                  <a:srgbClr val="0070C0"/>
                </a:solidFill>
              </a:rPr>
              <a:t>자유한자도시 함부르크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엘베강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하구 </a:t>
            </a:r>
            <a:r>
              <a:rPr lang="en-US" altLang="ko-KR" dirty="0" smtClean="0"/>
              <a:t>110km </a:t>
            </a:r>
            <a:r>
              <a:rPr lang="ko-KR" altLang="en-US" dirty="0" smtClean="0"/>
              <a:t>상류의 양안에 걸쳐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베를린 다음가는 </a:t>
            </a:r>
            <a:r>
              <a:rPr lang="ko-KR" altLang="en-US" dirty="0" smtClean="0">
                <a:solidFill>
                  <a:srgbClr val="0070C0"/>
                </a:solidFill>
              </a:rPr>
              <a:t>제</a:t>
            </a:r>
            <a:r>
              <a:rPr lang="en-US" altLang="ko-KR" dirty="0" smtClean="0">
                <a:solidFill>
                  <a:srgbClr val="0070C0"/>
                </a:solidFill>
              </a:rPr>
              <a:t>2</a:t>
            </a:r>
            <a:r>
              <a:rPr lang="ko-KR" altLang="en-US" dirty="0" smtClean="0">
                <a:solidFill>
                  <a:srgbClr val="0070C0"/>
                </a:solidFill>
              </a:rPr>
              <a:t>의 도시</a:t>
            </a:r>
            <a:r>
              <a:rPr lang="ko-KR" altLang="en-US" dirty="0" smtClean="0"/>
              <a:t>로서 항구와 함께 국제공항도 있으며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유럽 교통의 요지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 spd="med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5614998" cy="1066800"/>
          </a:xfrm>
        </p:spPr>
        <p:txBody>
          <a:bodyPr/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r>
              <a:rPr lang="ko-KR" altLang="en-US" b="1" i="1" dirty="0" smtClean="0"/>
              <a:t>의 기원</a:t>
            </a:r>
            <a:endParaRPr lang="ko-KR" altLang="en-US" b="1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0369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811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카를</a:t>
            </a:r>
            <a:r>
              <a:rPr lang="ko-KR" altLang="en-US" dirty="0" smtClean="0"/>
              <a:t> 대제가 교통이 매우 편리하고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알스터강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엘베강으로 합류하는 지점에 ‘</a:t>
            </a:r>
            <a:r>
              <a:rPr lang="ko-KR" altLang="en-US" dirty="0" err="1" smtClean="0"/>
              <a:t>하마부르크성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城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을 쌓은 것이 시의 기원이다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831</a:t>
            </a:r>
            <a:r>
              <a:rPr lang="ko-KR" altLang="en-US" dirty="0" smtClean="0"/>
              <a:t>년 주교구가 되었다가 </a:t>
            </a:r>
            <a:r>
              <a:rPr lang="en-US" altLang="ko-KR" dirty="0" smtClean="0"/>
              <a:t>834</a:t>
            </a:r>
            <a:r>
              <a:rPr lang="ko-KR" altLang="en-US" dirty="0" smtClean="0"/>
              <a:t>년에는 대주교구로 승격되었다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med">
    <p:blinds dir="vert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286544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r>
              <a:rPr lang="ko-KR" altLang="en-US" b="1" i="1" dirty="0" smtClean="0"/>
              <a:t>의 </a:t>
            </a:r>
            <a:r>
              <a:rPr lang="ko-KR" altLang="en-US" b="1" i="1" dirty="0" smtClean="0"/>
              <a:t>역사 </a:t>
            </a:r>
            <a:r>
              <a:rPr lang="en-US" altLang="ko-KR" b="1" i="1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함부르크의 역사는 </a:t>
            </a:r>
            <a:r>
              <a:rPr lang="en-US" altLang="ko-KR" dirty="0" smtClean="0"/>
              <a:t>825</a:t>
            </a:r>
            <a:r>
              <a:rPr lang="ko-KR" altLang="en-US" dirty="0" smtClean="0"/>
              <a:t>년경 </a:t>
            </a:r>
            <a:r>
              <a:rPr lang="ko-KR" altLang="en-US" dirty="0" err="1" smtClean="0"/>
              <a:t>알스터</a:t>
            </a:r>
            <a:r>
              <a:rPr lang="ko-KR" altLang="en-US" dirty="0" smtClean="0"/>
              <a:t> 강과 </a:t>
            </a:r>
            <a:r>
              <a:rPr lang="ko-KR" altLang="en-US" dirty="0" err="1" smtClean="0"/>
              <a:t>엘베</a:t>
            </a:r>
            <a:r>
              <a:rPr lang="ko-KR" altLang="en-US" dirty="0" smtClean="0"/>
              <a:t> 강 사이에 있는 사질</a:t>
            </a:r>
            <a:r>
              <a:rPr lang="en-US" altLang="ko-KR" dirty="0" smtClean="0"/>
              <a:t>(</a:t>
            </a:r>
            <a:r>
              <a:rPr lang="ko-KR" altLang="en-US" dirty="0" smtClean="0"/>
              <a:t>沙質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갑</a:t>
            </a:r>
            <a:r>
              <a:rPr lang="en-US" altLang="ko-KR" dirty="0" smtClean="0"/>
              <a:t>(</a:t>
            </a:r>
            <a:r>
              <a:rPr lang="ko-KR" altLang="en-US" dirty="0" smtClean="0"/>
              <a:t>岬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건설된 하마부르크 성으로부터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834</a:t>
            </a:r>
            <a:r>
              <a:rPr lang="ko-KR" altLang="en-US" dirty="0" smtClean="0"/>
              <a:t>년 이 성의 </a:t>
            </a:r>
            <a:r>
              <a:rPr lang="ko-KR" altLang="en-US" dirty="0" err="1" smtClean="0"/>
              <a:t>세례장은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대주교좌</a:t>
            </a:r>
            <a:r>
              <a:rPr lang="ko-KR" altLang="en-US" dirty="0" smtClean="0"/>
              <a:t> 소재지가 되었고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대주교 </a:t>
            </a:r>
            <a:r>
              <a:rPr lang="ko-KR" altLang="en-US" dirty="0" err="1" smtClean="0"/>
              <a:t>안스가르는</a:t>
            </a:r>
            <a:r>
              <a:rPr lang="ko-KR" altLang="en-US" dirty="0" smtClean="0"/>
              <a:t> 초기 함부르크 시를 북유럽 이교도에 대한 선교의 토대로 삼았다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13</a:t>
            </a:r>
            <a:r>
              <a:rPr lang="ko-KR" altLang="en-US" dirty="0" smtClean="0"/>
              <a:t>세기에 함부르크는 한자동맹의 발달로 면적과 경제적 중요성이 점차 증대하여 한자 동맹에서 </a:t>
            </a:r>
            <a:r>
              <a:rPr lang="ko-KR" altLang="en-US" dirty="0" err="1" smtClean="0"/>
              <a:t>뤼베크</a:t>
            </a:r>
            <a:r>
              <a:rPr lang="ko-KR" altLang="en-US" dirty="0" smtClean="0"/>
              <a:t> 다음 가는 위치를 차지했다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1768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 덴마크와 체결한 고토르프 조약으로 함부르크는 덴마크 왕의 형식적 지배로부터 벗어났으며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함부르크 시와 </a:t>
            </a:r>
            <a:r>
              <a:rPr lang="ko-KR" altLang="en-US" dirty="0" err="1" smtClean="0"/>
              <a:t>엘베</a:t>
            </a:r>
            <a:r>
              <a:rPr lang="ko-KR" altLang="en-US" dirty="0" smtClean="0"/>
              <a:t> 강 </a:t>
            </a:r>
            <a:r>
              <a:rPr lang="ko-KR" altLang="en-US" dirty="0" err="1" smtClean="0"/>
              <a:t>좌안</a:t>
            </a:r>
            <a:r>
              <a:rPr lang="ko-KR" altLang="en-US" dirty="0" smtClean="0"/>
              <a:t> 사이에 있는 섬들을 </a:t>
            </a:r>
            <a:r>
              <a:rPr lang="ko-KR" altLang="en-US" dirty="0" err="1" smtClean="0"/>
              <a:t>할양받았는데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세기 뒤에 이 지역은 새로운 선착장들의 부지가 되었다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072230" cy="106680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 </a:t>
            </a:r>
            <a:r>
              <a:rPr lang="en-US" altLang="ko-KR" b="1" i="1" dirty="0" smtClean="0"/>
              <a:t>‘</a:t>
            </a:r>
            <a:r>
              <a:rPr lang="ko-KR" altLang="en-US" b="1" i="1" dirty="0" smtClean="0"/>
              <a:t>함부르크</a:t>
            </a:r>
            <a:r>
              <a:rPr lang="en-US" altLang="ko-KR" b="1" i="1" dirty="0" smtClean="0"/>
              <a:t>’</a:t>
            </a:r>
            <a:r>
              <a:rPr lang="ko-KR" altLang="en-US" b="1" i="1" dirty="0" smtClean="0"/>
              <a:t>의 </a:t>
            </a:r>
            <a:r>
              <a:rPr lang="ko-KR" altLang="en-US" b="1" i="1" dirty="0" smtClean="0"/>
              <a:t>역사 </a:t>
            </a:r>
            <a:r>
              <a:rPr lang="en-US" altLang="ko-KR" b="1" i="1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r>
              <a:rPr lang="en-US" altLang="ko-KR" sz="2400" dirty="0" smtClean="0"/>
              <a:t>20</a:t>
            </a:r>
            <a:r>
              <a:rPr lang="ko-KR" altLang="en-US" sz="2400" dirty="0" smtClean="0"/>
              <a:t>세기에는 세계로 통하는 독일 관문으로서의 지위를 강화하면서 </a:t>
            </a:r>
            <a:r>
              <a:rPr lang="ko-KR" altLang="en-US" sz="2400" dirty="0" err="1" smtClean="0"/>
              <a:t>엘베</a:t>
            </a:r>
            <a:r>
              <a:rPr lang="ko-KR" altLang="en-US" sz="2400" dirty="0" smtClean="0"/>
              <a:t> 강 </a:t>
            </a:r>
            <a:r>
              <a:rPr lang="ko-KR" altLang="en-US" sz="2400" dirty="0" err="1" smtClean="0"/>
              <a:t>좌안에</a:t>
            </a:r>
            <a:r>
              <a:rPr lang="ko-KR" altLang="en-US" sz="2400" dirty="0" smtClean="0"/>
              <a:t> 새로운 선창과 부두를 건설했다</a:t>
            </a:r>
            <a:r>
              <a:rPr lang="en-US" altLang="ko-KR" sz="2400" dirty="0" smtClean="0"/>
              <a:t>. 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1960</a:t>
            </a:r>
            <a:r>
              <a:rPr lang="ko-KR" altLang="en-US" sz="2400" dirty="0" smtClean="0"/>
              <a:t>년대에 새롭게 건설된 광대한 사무지역과 함께 전후 상업적 번성이 다시 시작되었다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소중한 전통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번창하는 상업활동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문화생활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주민의 활력이 어우러져 오늘날 함부르크를 세계에서 가장 활기찬 도시로 만들고 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400816" cy="1066800"/>
          </a:xfrm>
        </p:spPr>
        <p:txBody>
          <a:bodyPr/>
          <a:lstStyle/>
          <a:p>
            <a:r>
              <a:rPr lang="ko-KR" altLang="en-US" b="1" i="1" dirty="0" smtClean="0"/>
              <a:t>▶ 세계로 향하는 독일의 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0070C0"/>
                </a:solidFill>
              </a:rPr>
              <a:t>함부르크는 독일에서 두 번째로 큰 도시로 제 </a:t>
            </a:r>
            <a:r>
              <a:rPr lang="en-US" altLang="ko-KR" dirty="0" smtClean="0">
                <a:solidFill>
                  <a:srgbClr val="0070C0"/>
                </a:solidFill>
              </a:rPr>
              <a:t>1</a:t>
            </a:r>
            <a:r>
              <a:rPr lang="ko-KR" altLang="en-US" dirty="0" smtClean="0">
                <a:solidFill>
                  <a:srgbClr val="0070C0"/>
                </a:solidFill>
              </a:rPr>
              <a:t>의 대양 항구이며 해외 무역 및 교통의 </a:t>
            </a:r>
            <a:r>
              <a:rPr lang="ko-KR" altLang="en-US" dirty="0" smtClean="0">
                <a:solidFill>
                  <a:srgbClr val="0070C0"/>
                </a:solidFill>
              </a:rPr>
              <a:t>중심지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rgbClr val="0070C0"/>
                </a:solidFill>
              </a:rPr>
              <a:t>지속적인 구조 변화 정책을 통해 이 한자 도시는 북유럽의 서비스 중심지가 </a:t>
            </a:r>
            <a:r>
              <a:rPr lang="ko-KR" altLang="en-US" dirty="0" smtClean="0">
                <a:solidFill>
                  <a:srgbClr val="0070C0"/>
                </a:solidFill>
              </a:rPr>
              <a:t>됨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항공 </a:t>
            </a:r>
            <a:r>
              <a:rPr lang="ko-KR" altLang="en-US" dirty="0" smtClean="0"/>
              <a:t>우주 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마이크로 전자 공학과 매체 산업과 같은 미래 지향적인 분야들이 이 매력 있는 지역의 사업과 산업을 위한 현대적 기초를 놓고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811</a:t>
            </a:r>
            <a:r>
              <a:rPr lang="ko-KR" altLang="en-US" dirty="0" smtClean="0"/>
              <a:t>년 경에 </a:t>
            </a:r>
            <a:r>
              <a:rPr lang="ko-KR" altLang="en-US" dirty="0" err="1" smtClean="0"/>
              <a:t>카를</a:t>
            </a:r>
            <a:r>
              <a:rPr lang="ko-KR" altLang="en-US" dirty="0" smtClean="0"/>
              <a:t> 대제 치하에서 </a:t>
            </a:r>
            <a:r>
              <a:rPr lang="ko-KR" altLang="en-US" dirty="0" smtClean="0"/>
              <a:t>생긴 함부르크는 </a:t>
            </a:r>
            <a:r>
              <a:rPr lang="en-US" altLang="ko-KR" dirty="0" smtClean="0"/>
              <a:t>1189</a:t>
            </a:r>
            <a:r>
              <a:rPr lang="ko-KR" altLang="en-US" dirty="0" smtClean="0"/>
              <a:t>년 관세 및 경제 특권을 </a:t>
            </a:r>
            <a:r>
              <a:rPr lang="ko-KR" altLang="en-US" dirty="0" smtClean="0"/>
              <a:t>부여 받아 </a:t>
            </a:r>
            <a:r>
              <a:rPr lang="ko-KR" altLang="en-US" dirty="0" smtClean="0">
                <a:solidFill>
                  <a:srgbClr val="0070C0"/>
                </a:solidFill>
              </a:rPr>
              <a:t>상업 도시로 번창</a:t>
            </a:r>
            <a:r>
              <a:rPr lang="ko-KR" altLang="en-US" dirty="0" smtClean="0"/>
              <a:t>하기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그 후 </a:t>
            </a:r>
            <a:r>
              <a:rPr lang="ko-KR" altLang="en-US" dirty="0" smtClean="0">
                <a:solidFill>
                  <a:srgbClr val="0070C0"/>
                </a:solidFill>
              </a:rPr>
              <a:t>한자 동맹의 최초 구성원의 하나로 함부르크는 북해의 중요한 화물 선적항으로 </a:t>
            </a:r>
            <a:r>
              <a:rPr lang="ko-KR" altLang="en-US" dirty="0" smtClean="0">
                <a:solidFill>
                  <a:srgbClr val="0070C0"/>
                </a:solidFill>
              </a:rPr>
              <a:t>발전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400816" cy="1066800"/>
          </a:xfrm>
        </p:spPr>
        <p:txBody>
          <a:bodyPr/>
          <a:lstStyle/>
          <a:p>
            <a:r>
              <a:rPr lang="ko-KR" altLang="en-US" b="1" i="1" dirty="0" smtClean="0"/>
              <a:t>▶ 세계로 향하는 독일의 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현재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독일 </a:t>
            </a:r>
            <a:r>
              <a:rPr lang="ko-KR" altLang="en-US" dirty="0" smtClean="0"/>
              <a:t>통일과 동유럽의 개방과 더불어 </a:t>
            </a:r>
            <a:r>
              <a:rPr lang="ko-KR" altLang="en-US" dirty="0" smtClean="0">
                <a:solidFill>
                  <a:srgbClr val="0070C0"/>
                </a:solidFill>
              </a:rPr>
              <a:t>함부르크 항은 옛 </a:t>
            </a:r>
            <a:r>
              <a:rPr lang="ko-KR" altLang="en-US" dirty="0" err="1" smtClean="0">
                <a:solidFill>
                  <a:srgbClr val="0070C0"/>
                </a:solidFill>
              </a:rPr>
              <a:t>내륙지를</a:t>
            </a:r>
            <a:r>
              <a:rPr lang="ko-KR" altLang="en-US" dirty="0" smtClean="0">
                <a:solidFill>
                  <a:srgbClr val="0070C0"/>
                </a:solidFill>
              </a:rPr>
              <a:t> 다시 얻게 되고 다시금 동서를 잇는 교차로로서의 전통을 </a:t>
            </a:r>
            <a:r>
              <a:rPr lang="ko-KR" altLang="en-US" dirty="0" smtClean="0">
                <a:solidFill>
                  <a:srgbClr val="0070C0"/>
                </a:solidFill>
              </a:rPr>
              <a:t>회복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"</a:t>
            </a:r>
            <a:r>
              <a:rPr lang="ko-KR" altLang="en-US" dirty="0" smtClean="0"/>
              <a:t>스칸디나비아 최남단의 대도시</a:t>
            </a:r>
            <a:r>
              <a:rPr lang="en-US" altLang="ko-KR" dirty="0" smtClean="0"/>
              <a:t>"</a:t>
            </a:r>
            <a:r>
              <a:rPr lang="ko-KR" altLang="en-US" dirty="0" smtClean="0"/>
              <a:t>라는 이름도 얻었다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자기 공중 부양</a:t>
            </a:r>
            <a:r>
              <a:rPr lang="en-US" altLang="ko-KR" dirty="0" smtClean="0"/>
              <a:t>(</a:t>
            </a:r>
            <a:r>
              <a:rPr lang="ko-KR" altLang="en-US" dirty="0" smtClean="0"/>
              <a:t>浮揚</a:t>
            </a:r>
            <a:r>
              <a:rPr lang="en-US" altLang="ko-KR" dirty="0" smtClean="0"/>
              <a:t>) </a:t>
            </a:r>
            <a:r>
              <a:rPr lang="ko-KR" altLang="en-US" dirty="0" smtClean="0"/>
              <a:t>철도 건설을 위한 견고한 계획이 세워졌으며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이로 인해 </a:t>
            </a:r>
            <a:r>
              <a:rPr lang="ko-KR" altLang="en-US" dirty="0" smtClean="0">
                <a:solidFill>
                  <a:srgbClr val="0070C0"/>
                </a:solidFill>
              </a:rPr>
              <a:t>함부르크 시 중앙이 독일 수도 베를린의 중심과 </a:t>
            </a:r>
            <a:r>
              <a:rPr lang="en-US" altLang="ko-KR" dirty="0" smtClean="0">
                <a:solidFill>
                  <a:srgbClr val="0070C0"/>
                </a:solidFill>
              </a:rPr>
              <a:t>1</a:t>
            </a:r>
            <a:r>
              <a:rPr lang="ko-KR" altLang="en-US" dirty="0" smtClean="0">
                <a:solidFill>
                  <a:srgbClr val="0070C0"/>
                </a:solidFill>
              </a:rPr>
              <a:t>시간 안에 연결된다</a:t>
            </a:r>
            <a:r>
              <a:rPr lang="en-US" altLang="ko-KR" dirty="0" smtClean="0">
                <a:solidFill>
                  <a:srgbClr val="0070C0"/>
                </a:solidFill>
              </a:rPr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043626" cy="857240"/>
          </a:xfrm>
        </p:spPr>
        <p:txBody>
          <a:bodyPr>
            <a:normAutofit/>
          </a:bodyPr>
          <a:lstStyle/>
          <a:p>
            <a:r>
              <a:rPr lang="ko-KR" altLang="en-US" b="1" i="1" dirty="0" smtClean="0"/>
              <a:t>▶함부르크의 산업</a:t>
            </a:r>
            <a:r>
              <a:rPr lang="en-US" altLang="ko-KR" b="1" i="1" dirty="0" smtClean="0"/>
              <a:t>, </a:t>
            </a:r>
            <a:r>
              <a:rPr lang="ko-KR" altLang="en-US" b="1" i="1" dirty="0" smtClean="0"/>
              <a:t>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857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세계에서 가장 큰 항구의 하나인 함부르크 항은 그 면적이 </a:t>
            </a:r>
            <a:r>
              <a:rPr lang="en-US" altLang="ko-KR" dirty="0" smtClean="0"/>
              <a:t>75km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 가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함부르크 시의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해당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날마다 </a:t>
            </a:r>
            <a:r>
              <a:rPr lang="en-US" altLang="ko-KR" dirty="0" smtClean="0"/>
              <a:t>22</a:t>
            </a:r>
            <a:r>
              <a:rPr lang="ko-KR" altLang="en-US" dirty="0" smtClean="0"/>
              <a:t>만 명 이상의 사람들이 함부르크 주변 지역에서 </a:t>
            </a:r>
            <a:r>
              <a:rPr lang="ko-KR" altLang="en-US" dirty="0" smtClean="0"/>
              <a:t>한자 </a:t>
            </a:r>
            <a:r>
              <a:rPr lang="ko-KR" altLang="en-US" dirty="0" smtClean="0"/>
              <a:t>도시에서 일하기 위해 </a:t>
            </a:r>
            <a:r>
              <a:rPr lang="ko-KR" altLang="en-US" dirty="0" smtClean="0"/>
              <a:t>통근</a:t>
            </a:r>
            <a:endParaRPr lang="en-US" altLang="ko-KR" dirty="0" smtClean="0"/>
          </a:p>
          <a:p>
            <a:r>
              <a:rPr lang="ko-KR" altLang="en-US" dirty="0" err="1" smtClean="0">
                <a:solidFill>
                  <a:srgbClr val="0070C0"/>
                </a:solidFill>
              </a:rPr>
              <a:t>북독일의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smtClean="0">
                <a:solidFill>
                  <a:srgbClr val="0070C0"/>
                </a:solidFill>
              </a:rPr>
              <a:t>은행 </a:t>
            </a:r>
            <a:r>
              <a:rPr lang="ko-KR" altLang="en-US" dirty="0" smtClean="0">
                <a:solidFill>
                  <a:srgbClr val="0070C0"/>
                </a:solidFill>
              </a:rPr>
              <a:t>중심지이며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독일 가장 </a:t>
            </a:r>
            <a:r>
              <a:rPr lang="ko-KR" altLang="en-US" dirty="0" smtClean="0"/>
              <a:t>큰 보험회사의 </a:t>
            </a:r>
            <a:r>
              <a:rPr lang="ko-KR" altLang="en-US" dirty="0" smtClean="0"/>
              <a:t>본사가 있음</a:t>
            </a:r>
            <a:endParaRPr lang="en-US" altLang="ko-KR" dirty="0" smtClean="0"/>
          </a:p>
          <a:p>
            <a:r>
              <a:rPr lang="en-US" altLang="ko-KR" dirty="0" smtClean="0"/>
              <a:t>95</a:t>
            </a:r>
            <a:r>
              <a:rPr lang="ko-KR" altLang="en-US" dirty="0" smtClean="0"/>
              <a:t>개의 영사관을 갖는 </a:t>
            </a:r>
            <a:r>
              <a:rPr lang="ko-KR" altLang="en-US" dirty="0" smtClean="0">
                <a:solidFill>
                  <a:srgbClr val="0070C0"/>
                </a:solidFill>
              </a:rPr>
              <a:t>세계 </a:t>
            </a:r>
            <a:r>
              <a:rPr lang="ko-KR" altLang="en-US" dirty="0" smtClean="0">
                <a:solidFill>
                  <a:srgbClr val="0070C0"/>
                </a:solidFill>
              </a:rPr>
              <a:t>제</a:t>
            </a:r>
            <a:r>
              <a:rPr lang="en-US" altLang="ko-KR" dirty="0" smtClean="0">
                <a:solidFill>
                  <a:srgbClr val="0070C0"/>
                </a:solidFill>
              </a:rPr>
              <a:t>1</a:t>
            </a:r>
            <a:r>
              <a:rPr lang="ko-KR" altLang="en-US" dirty="0" smtClean="0">
                <a:solidFill>
                  <a:srgbClr val="0070C0"/>
                </a:solidFill>
              </a:rPr>
              <a:t>의 영사관 </a:t>
            </a:r>
            <a:r>
              <a:rPr lang="ko-KR" altLang="en-US" dirty="0" smtClean="0">
                <a:solidFill>
                  <a:srgbClr val="0070C0"/>
                </a:solidFill>
              </a:rPr>
              <a:t>도시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함부르크는 </a:t>
            </a:r>
            <a:r>
              <a:rPr lang="ko-KR" altLang="en-US" dirty="0" smtClean="0">
                <a:solidFill>
                  <a:srgbClr val="0070C0"/>
                </a:solidFill>
              </a:rPr>
              <a:t>또한 독일의 언론 산업의 </a:t>
            </a:r>
            <a:r>
              <a:rPr lang="ko-KR" altLang="en-US" dirty="0" smtClean="0">
                <a:solidFill>
                  <a:srgbClr val="0070C0"/>
                </a:solidFill>
              </a:rPr>
              <a:t>중심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최근에는 </a:t>
            </a:r>
            <a:r>
              <a:rPr lang="ko-KR" altLang="en-US" dirty="0" smtClean="0"/>
              <a:t>언론 분야가 함부르크에서 가장 급성장 하는 경제 분야가 </a:t>
            </a:r>
            <a:r>
              <a:rPr lang="ko-KR" altLang="en-US" dirty="0" smtClean="0"/>
              <a:t>됨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0070C0"/>
                </a:solidFill>
              </a:rPr>
              <a:t>함부르크의 </a:t>
            </a:r>
            <a:r>
              <a:rPr lang="ko-KR" altLang="en-US" dirty="0" smtClean="0">
                <a:solidFill>
                  <a:srgbClr val="0070C0"/>
                </a:solidFill>
              </a:rPr>
              <a:t>출판은 독일의 모든 신문과 잡지의 전체 발행 부수의 </a:t>
            </a:r>
            <a:r>
              <a:rPr lang="en-US" altLang="ko-KR" dirty="0" smtClean="0">
                <a:solidFill>
                  <a:srgbClr val="0070C0"/>
                </a:solidFill>
              </a:rPr>
              <a:t>50% </a:t>
            </a:r>
            <a:r>
              <a:rPr lang="ko-KR" altLang="en-US" dirty="0" smtClean="0">
                <a:solidFill>
                  <a:srgbClr val="0070C0"/>
                </a:solidFill>
              </a:rPr>
              <a:t>이상에 </a:t>
            </a:r>
            <a:r>
              <a:rPr lang="ko-KR" altLang="en-US" dirty="0" smtClean="0">
                <a:solidFill>
                  <a:srgbClr val="0070C0"/>
                </a:solidFill>
              </a:rPr>
              <a:t>해당 </a:t>
            </a:r>
            <a:r>
              <a:rPr lang="en-US" altLang="ko-KR" dirty="0" smtClean="0"/>
              <a:t>(CD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음악 카세트와 레코드 생산의 </a:t>
            </a:r>
            <a:r>
              <a:rPr lang="ko-KR" altLang="en-US" dirty="0" smtClean="0"/>
              <a:t>중심지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</TotalTime>
  <Words>1453</Words>
  <Application>Microsoft Office PowerPoint</Application>
  <PresentationFormat>화면 슬라이드 쇼(4:3)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도시</vt:lpstr>
      <vt:lpstr>[독일문화 이해]    한자동맹의 도시 ‘함부르크’</vt:lpstr>
      <vt:lpstr>목    차</vt:lpstr>
      <vt:lpstr>▶ ‘함부르크’?</vt:lpstr>
      <vt:lpstr>▶ ‘함부르크’의 기원</vt:lpstr>
      <vt:lpstr>▶ ‘함부르크’의 역사 1</vt:lpstr>
      <vt:lpstr>▶ ‘함부르크’의 역사 2</vt:lpstr>
      <vt:lpstr>▶ 세계로 향하는 독일의 문</vt:lpstr>
      <vt:lpstr>▶ 세계로 향하는 독일의 문</vt:lpstr>
      <vt:lpstr>▶함부르크의 산업, 경제</vt:lpstr>
      <vt:lpstr>▶ 함부르크의 산업, 경제</vt:lpstr>
      <vt:lpstr>▶ 함부르크의 산업, 경제</vt:lpstr>
      <vt:lpstr>▶ 함부르크의 산업, 경제</vt:lpstr>
      <vt:lpstr>▶ 함부르크의 산업, 경제</vt:lpstr>
      <vt:lpstr>▶ 함부르크의 산업, 경제</vt:lpstr>
      <vt:lpstr>▶ 예술에 대한 시민의 긍지와 열정</vt:lpstr>
      <vt:lpstr>▶ ‘함부르크’</vt:lpstr>
      <vt:lpstr>▶ ‘함부르크’</vt:lpstr>
      <vt:lpstr>▶ ‘함부르크’</vt:lpstr>
      <vt:lpstr>♣ ‘한자동맹’이란 ?</vt:lpstr>
      <vt:lpstr>♣ ‘한자동맹’이란 ?</vt:lpstr>
      <vt:lpstr>▶ 함부르크의 시의회</vt:lpstr>
      <vt:lpstr>▶ 함부르크의 볼거리</vt:lpstr>
      <vt:lpstr>▶ 함부르크의 볼거리</vt:lpstr>
      <vt:lpstr>▶ 함부르크의 볼거리</vt:lpstr>
      <vt:lpstr>▶ 함부르크의 볼거리</vt:lpstr>
      <vt:lpstr>감사합니다^^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[독일문화 이해]    한자동맹의 도시 ‘함부르크’</dc:title>
  <dc:creator>win</dc:creator>
  <cp:lastModifiedBy>우리집</cp:lastModifiedBy>
  <cp:revision>43</cp:revision>
  <dcterms:created xsi:type="dcterms:W3CDTF">2009-10-22T06:35:39Z</dcterms:created>
  <dcterms:modified xsi:type="dcterms:W3CDTF">2009-10-25T15:05:05Z</dcterms:modified>
</cp:coreProperties>
</file>