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70" r:id="rId8"/>
    <p:sldId id="266" r:id="rId9"/>
    <p:sldId id="271" r:id="rId10"/>
    <p:sldId id="268" r:id="rId11"/>
  </p:sldIdLst>
  <p:sldSz cx="9144000" cy="6858000" type="screen4x3"/>
  <p:notesSz cx="6877050" cy="100028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D6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20C17-C5B0-4A4C-AD39-CCC33470E110}" type="datetimeFigureOut">
              <a:rPr lang="ko-KR" altLang="en-US"/>
              <a:pPr>
                <a:defRPr/>
              </a:pPr>
              <a:t>2013-12-03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8C8F-8EEC-4D80-B019-C0EE996D65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5B18-150C-42CC-8091-40B76FB574A1}" type="datetimeFigureOut">
              <a:rPr lang="ko-KR" altLang="en-US"/>
              <a:pPr>
                <a:defRPr/>
              </a:pPr>
              <a:t>2013-12-03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8040-E80B-4182-AD9D-C15BC3BA41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471E-0B3E-463B-8AAC-9E811D599312}" type="datetimeFigureOut">
              <a:rPr lang="ko-KR" altLang="en-US"/>
              <a:pPr>
                <a:defRPr/>
              </a:pPr>
              <a:t>2013-12-03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93F47-8688-4502-A929-230F8954DB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28FC-62F0-4C29-9B88-392B5FE73B3C}" type="datetimeFigureOut">
              <a:rPr lang="ko-KR" altLang="en-US"/>
              <a:pPr>
                <a:defRPr/>
              </a:pPr>
              <a:t>2013-12-03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3233-BD00-43B7-BD5A-24D58347F94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2D17C-8340-4CC6-8D92-911C8EAF029F}" type="datetimeFigureOut">
              <a:rPr lang="ko-KR" altLang="en-US"/>
              <a:pPr>
                <a:defRPr/>
              </a:pPr>
              <a:t>2013-12-03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06045-C93C-4EB5-87FF-40E26A3346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FC6AB-E074-4011-8743-85F24B065ED1}" type="datetimeFigureOut">
              <a:rPr lang="ko-KR" altLang="en-US"/>
              <a:pPr>
                <a:defRPr/>
              </a:pPr>
              <a:t>2013-12-03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D09D6-FDF6-4DE1-9665-19F9A418E1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F8EC-89B1-437B-90EE-1632451B63D8}" type="datetimeFigureOut">
              <a:rPr lang="ko-KR" altLang="en-US"/>
              <a:pPr>
                <a:defRPr/>
              </a:pPr>
              <a:t>2013-12-03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9C3A-78E1-4F1C-910C-9A56524233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4A57B-4AF6-4B05-90D8-8B338E57F960}" type="datetimeFigureOut">
              <a:rPr lang="ko-KR" altLang="en-US"/>
              <a:pPr>
                <a:defRPr/>
              </a:pPr>
              <a:t>2013-12-03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46D9-D511-4B84-9D0C-494CEBFAEF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3457-6B02-463B-8ADA-DA6BD6115E39}" type="datetimeFigureOut">
              <a:rPr lang="ko-KR" altLang="en-US"/>
              <a:pPr>
                <a:defRPr/>
              </a:pPr>
              <a:t>2013-12-03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A457-59CB-40D7-AADB-ADE4C3C464F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29BE-B7C3-47E7-B34A-901F3A1B5DE1}" type="datetimeFigureOut">
              <a:rPr lang="ko-KR" altLang="en-US"/>
              <a:pPr>
                <a:defRPr/>
              </a:pPr>
              <a:t>2013-12-03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213F-0F32-4132-B54A-F809A69C5EC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B548-7EE1-4CEF-9581-233E0087D21E}" type="datetimeFigureOut">
              <a:rPr lang="ko-KR" altLang="en-US"/>
              <a:pPr>
                <a:defRPr/>
              </a:pPr>
              <a:t>2013-12-03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6706-F61F-443E-8096-F11B2C6AE4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A34927-EF8B-412F-8C69-DF5208D3BF46}" type="datetimeFigureOut">
              <a:rPr lang="ko-KR" altLang="en-US"/>
              <a:pPr>
                <a:defRPr/>
              </a:pPr>
              <a:t>2013-12-03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CAEBB2-8AF6-4EEB-8B34-16618738917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5/5d/Crystal_Clear_action_build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5"/>
          <p:cNvGrpSpPr>
            <a:grpSpLocks/>
          </p:cNvGrpSpPr>
          <p:nvPr/>
        </p:nvGrpSpPr>
        <p:grpSpPr bwMode="auto">
          <a:xfrm>
            <a:off x="257175" y="4786313"/>
            <a:ext cx="8886825" cy="1781175"/>
            <a:chOff x="231775" y="3976684"/>
            <a:chExt cx="7071217" cy="1781643"/>
          </a:xfrm>
        </p:grpSpPr>
        <p:sp>
          <p:nvSpPr>
            <p:cNvPr id="9" name="Rectangle 18"/>
            <p:cNvSpPr txBox="1">
              <a:spLocks noChangeArrowheads="1"/>
            </p:cNvSpPr>
            <p:nvPr/>
          </p:nvSpPr>
          <p:spPr bwMode="auto">
            <a:xfrm>
              <a:off x="231775" y="3976684"/>
              <a:ext cx="7046913" cy="1081087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anchor="b"/>
            <a:lstStyle/>
            <a:p>
              <a:pPr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600" b="1" kern="0" noProof="1" smtClean="0">
                  <a:gradFill>
                    <a:gsLst>
                      <a:gs pos="29000">
                        <a:schemeClr val="accent3">
                          <a:lumMod val="20000"/>
                          <a:lumOff val="80000"/>
                        </a:schemeClr>
                      </a:gs>
                      <a:gs pos="100000">
                        <a:schemeClr val="accent3">
                          <a:lumMod val="40000"/>
                          <a:lumOff val="60000"/>
                        </a:schemeClr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j-ea"/>
                  <a:cs typeface="Arial"/>
                </a:rPr>
                <a:t>직접통화장치</a:t>
              </a:r>
              <a:endParaRPr kumimoji="0" lang="en-US" altLang="ko-KR" sz="3600" b="1" kern="0" noProof="1" smtClean="0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endParaRPr>
            </a:p>
            <a:p>
              <a:pPr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600" b="1" kern="0" noProof="1" smtClean="0">
                  <a:gradFill>
                    <a:gsLst>
                      <a:gs pos="29000">
                        <a:schemeClr val="accent3">
                          <a:lumMod val="20000"/>
                          <a:lumOff val="80000"/>
                        </a:schemeClr>
                      </a:gs>
                      <a:gs pos="100000">
                        <a:schemeClr val="accent3">
                          <a:lumMod val="40000"/>
                          <a:lumOff val="60000"/>
                        </a:schemeClr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j-ea"/>
                  <a:cs typeface="Arial"/>
                </a:rPr>
                <a:t>ELP-4000 </a:t>
              </a:r>
              <a:r>
                <a:rPr kumimoji="0" lang="ko-KR" altLang="en-US" sz="3600" b="1" kern="0" noProof="1" smtClean="0">
                  <a:gradFill>
                    <a:gsLst>
                      <a:gs pos="29000">
                        <a:schemeClr val="accent3">
                          <a:lumMod val="20000"/>
                          <a:lumOff val="80000"/>
                        </a:schemeClr>
                      </a:gs>
                      <a:gs pos="100000">
                        <a:schemeClr val="accent3">
                          <a:lumMod val="40000"/>
                          <a:lumOff val="60000"/>
                        </a:schemeClr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j-ea"/>
                  <a:cs typeface="Arial"/>
                </a:rPr>
                <a:t>사용 설명서</a:t>
              </a:r>
              <a:endParaRPr kumimoji="0" lang="en-US" altLang="ko-KR" sz="3600" b="1" kern="0" noProof="1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endParaRPr>
            </a:p>
          </p:txBody>
        </p:sp>
        <p:sp>
          <p:nvSpPr>
            <p:cNvPr id="10" name="Rectangle 19"/>
            <p:cNvSpPr txBox="1">
              <a:spLocks noChangeArrowheads="1"/>
            </p:cNvSpPr>
            <p:nvPr/>
          </p:nvSpPr>
          <p:spPr bwMode="gray">
            <a:xfrm>
              <a:off x="232268" y="5013789"/>
              <a:ext cx="7070724" cy="744538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ct val="40000"/>
                </a:spcAft>
                <a:buFont typeface="Wingdings" pitchFamily="2" charset="2"/>
                <a:buNone/>
                <a:defRPr/>
              </a:pPr>
              <a:r>
                <a:rPr kumimoji="0" lang="ko-KR" altLang="en-US" sz="2800" kern="0" noProof="1" smtClean="0">
                  <a:gradFill>
                    <a:gsLst>
                      <a:gs pos="29000">
                        <a:schemeClr val="accent3">
                          <a:lumMod val="20000"/>
                          <a:lumOff val="80000"/>
                        </a:schemeClr>
                      </a:gs>
                      <a:gs pos="100000">
                        <a:schemeClr val="accent3">
                          <a:lumMod val="40000"/>
                          <a:lumOff val="60000"/>
                        </a:schemeClr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Arial"/>
                </a:rPr>
                <a:t>㈜ 대성</a:t>
              </a:r>
              <a:r>
                <a:rPr kumimoji="0" lang="en-US" altLang="ko-KR" sz="2800" kern="0" noProof="1" smtClean="0">
                  <a:gradFill>
                    <a:gsLst>
                      <a:gs pos="29000">
                        <a:schemeClr val="accent3">
                          <a:lumMod val="20000"/>
                          <a:lumOff val="80000"/>
                        </a:schemeClr>
                      </a:gs>
                      <a:gs pos="100000">
                        <a:schemeClr val="accent3">
                          <a:lumMod val="40000"/>
                          <a:lumOff val="60000"/>
                        </a:schemeClr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Arial"/>
                </a:rPr>
                <a:t>IDS</a:t>
              </a:r>
              <a:endParaRPr kumimoji="0" lang="en-US" altLang="ko-KR" sz="2800" kern="0" noProof="1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467544" y="1901731"/>
            <a:ext cx="8276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  <a:cs typeface="Arial" pitchFamily="34" charset="0"/>
              </a:rPr>
              <a:t>인터폰 호출 시 관리자 부재중으로 인해 응답하지 못할 경우 장치는 미리 입력되어 있는 전화번호로 통화 연결을 시도한다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+mn-ea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  <a:cs typeface="Arial" pitchFamily="34" charset="0"/>
              </a:rPr>
              <a:t>메뉴 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  <a:cs typeface="Arial" pitchFamily="34" charset="0"/>
              </a:rPr>
              <a:t>2 6 </a:t>
            </a: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  <a:cs typeface="Arial" pitchFamily="34" charset="0"/>
              </a:rPr>
              <a:t>번에 설정한 시간 안에 인터폰을 응답할 경우 외부와 연결하지 않는다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+mn-ea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  <a:cs typeface="Arial" pitchFamily="34" charset="0"/>
              </a:rPr>
              <a:t>외부에 전화 연결 중 상대가 전화응답을 하지 않을 경우 다음 번호로 전화 연결을 시도한다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+mn-ea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  <a:cs typeface="Arial" pitchFamily="34" charset="0"/>
              </a:rPr>
              <a:t>5</a:t>
            </a: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  <a:cs typeface="Arial" pitchFamily="34" charset="0"/>
              </a:rPr>
              <a:t>개 번호 모두 응답하지 않을 경우 장치는 전화연결을 하지 않는다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58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kern="0" noProof="1" smtClean="0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ELP-4000 </a:t>
            </a:r>
            <a:r>
              <a:rPr kumimoji="0" lang="ko-KR" altLang="en-US" sz="4000" b="1" kern="0" noProof="1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사용 설명서</a:t>
            </a:r>
            <a:endParaRPr kumimoji="0" lang="en-US" altLang="ko-KR" sz="4000" b="1" kern="0" noProof="1">
              <a:gradFill>
                <a:gsLst>
                  <a:gs pos="29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9" name="직사각형 44"/>
          <p:cNvSpPr>
            <a:spLocks noChangeArrowheads="1"/>
          </p:cNvSpPr>
          <p:nvPr/>
        </p:nvSpPr>
        <p:spPr bwMode="auto">
          <a:xfrm>
            <a:off x="140081" y="713456"/>
            <a:ext cx="2534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Chapter 4 </a:t>
            </a:r>
            <a:r>
              <a:rPr kumimoji="0" lang="ko-KR" altLang="en-US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사용 방법</a:t>
            </a:r>
            <a:endParaRPr kumimoji="0" lang="ko-KR" altLang="en-US" sz="2000" b="1" dirty="0">
              <a:gradFill>
                <a:gsLst>
                  <a:gs pos="0">
                    <a:schemeClr val="bg1">
                      <a:lumMod val="95000"/>
                    </a:schemeClr>
                  </a:gs>
                  <a:gs pos="58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직사각형 44"/>
          <p:cNvSpPr>
            <a:spLocks noChangeArrowheads="1"/>
          </p:cNvSpPr>
          <p:nvPr/>
        </p:nvSpPr>
        <p:spPr bwMode="auto">
          <a:xfrm>
            <a:off x="467544" y="1412776"/>
            <a:ext cx="1281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사용 방법</a:t>
            </a:r>
            <a:endParaRPr kumimoji="0"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직사각형 44"/>
          <p:cNvSpPr>
            <a:spLocks noChangeArrowheads="1"/>
          </p:cNvSpPr>
          <p:nvPr/>
        </p:nvSpPr>
        <p:spPr bwMode="auto">
          <a:xfrm>
            <a:off x="899592" y="5189130"/>
            <a:ext cx="1794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사용자 안내문</a:t>
            </a:r>
            <a:endParaRPr kumimoji="0"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9630" y="5786680"/>
            <a:ext cx="72507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급 기기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업무용 방송통신기자재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이 기기는 업무용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(A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급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전자파적합기기로서 판매자 또는 사용자는 이 점을 주의 하시기</a:t>
            </a:r>
          </a:p>
          <a:p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바라며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가정 외의 지역에서 사용하는 것을 목적으로 합니다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kumimoji="0"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20724" y="1297825"/>
            <a:ext cx="7435850" cy="647604"/>
            <a:chOff x="742" y="1157"/>
            <a:chExt cx="4252" cy="3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>
              <a:off x="742" y="1157"/>
              <a:ext cx="4252" cy="366"/>
            </a:xfrm>
            <a:prstGeom prst="roundRect">
              <a:avLst>
                <a:gd name="adj" fmla="val 25490"/>
              </a:avLst>
            </a:prstGeom>
            <a:gradFill rotWithShape="1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3175" algn="ctr">
              <a:solidFill>
                <a:srgbClr val="B2B2B2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3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>
              <a:off x="799" y="1162"/>
              <a:ext cx="4183" cy="29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1001"/>
                  </a:srgbClr>
                </a:gs>
                <a:gs pos="100000">
                  <a:srgbClr val="F0F0F0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922312" y="2384397"/>
            <a:ext cx="7435850" cy="647604"/>
            <a:chOff x="743" y="1844"/>
            <a:chExt cx="4252" cy="3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743" y="1844"/>
              <a:ext cx="4252" cy="366"/>
            </a:xfrm>
            <a:prstGeom prst="roundRect">
              <a:avLst>
                <a:gd name="adj" fmla="val 28824"/>
              </a:avLst>
            </a:prstGeom>
            <a:gradFill rotWithShape="1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3175" algn="ctr">
              <a:solidFill>
                <a:srgbClr val="B2B2B2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3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800" y="1849"/>
              <a:ext cx="4182" cy="29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1001"/>
                  </a:srgbClr>
                </a:gs>
                <a:gs pos="100000">
                  <a:srgbClr val="F0F0F0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23899" y="3473833"/>
            <a:ext cx="7435850" cy="647604"/>
            <a:chOff x="743" y="1821"/>
            <a:chExt cx="4252" cy="3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AutoShape 15"/>
            <p:cNvSpPr>
              <a:spLocks noChangeArrowheads="1"/>
            </p:cNvSpPr>
            <p:nvPr/>
          </p:nvSpPr>
          <p:spPr bwMode="auto">
            <a:xfrm>
              <a:off x="743" y="1821"/>
              <a:ext cx="4252" cy="366"/>
            </a:xfrm>
            <a:prstGeom prst="roundRect">
              <a:avLst>
                <a:gd name="adj" fmla="val 25294"/>
              </a:avLst>
            </a:prstGeom>
            <a:gradFill rotWithShape="1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3175" algn="ctr">
              <a:solidFill>
                <a:srgbClr val="B2B2B2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3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800" y="1826"/>
              <a:ext cx="4181" cy="29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1001"/>
                  </a:srgbClr>
                </a:gs>
                <a:gs pos="100000">
                  <a:srgbClr val="F0F0F0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955649" y="4644090"/>
            <a:ext cx="7435850" cy="647604"/>
            <a:chOff x="743" y="2436"/>
            <a:chExt cx="4252" cy="3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743" y="2436"/>
              <a:ext cx="4252" cy="366"/>
            </a:xfrm>
            <a:prstGeom prst="roundRect">
              <a:avLst>
                <a:gd name="adj" fmla="val 26471"/>
              </a:avLst>
            </a:prstGeom>
            <a:gradFill rotWithShape="1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3175" algn="ctr">
              <a:solidFill>
                <a:srgbClr val="B2B2B2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3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>
              <a:off x="800" y="2441"/>
              <a:ext cx="4163" cy="271"/>
            </a:xfrm>
            <a:prstGeom prst="roundRect">
              <a:avLst>
                <a:gd name="adj" fmla="val 40599"/>
              </a:avLst>
            </a:prstGeom>
            <a:gradFill rotWithShape="1">
              <a:gsLst>
                <a:gs pos="0">
                  <a:srgbClr val="FFFFFF">
                    <a:alpha val="71001"/>
                  </a:srgbClr>
                </a:gs>
                <a:gs pos="100000">
                  <a:srgbClr val="F0F0F0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sp>
        <p:nvSpPr>
          <p:cNvPr id="4106" name="Rectangle 27"/>
          <p:cNvSpPr>
            <a:spLocks noChangeArrowheads="1"/>
          </p:cNvSpPr>
          <p:nvPr/>
        </p:nvSpPr>
        <p:spPr bwMode="gray">
          <a:xfrm>
            <a:off x="1624013" y="1372308"/>
            <a:ext cx="5000625" cy="5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 sz="2200"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</p:txBody>
      </p:sp>
      <p:cxnSp>
        <p:nvCxnSpPr>
          <p:cNvPr id="13" name="직선 연결선 12"/>
          <p:cNvCxnSpPr/>
          <p:nvPr/>
        </p:nvCxnSpPr>
        <p:spPr bwMode="auto">
          <a:xfrm>
            <a:off x="642938" y="6713561"/>
            <a:ext cx="7920037" cy="158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직사각형 34"/>
          <p:cNvSpPr>
            <a:spLocks noChangeArrowheads="1"/>
          </p:cNvSpPr>
          <p:nvPr/>
        </p:nvSpPr>
        <p:spPr bwMode="auto">
          <a:xfrm>
            <a:off x="639763" y="6088131"/>
            <a:ext cx="8024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 sz="1200" dirty="0">
              <a:latin typeface="Arial" pitchFamily="34" charset="0"/>
              <a:ea typeface="HY얕은샘물M" pitchFamily="18" charset="-127"/>
              <a:cs typeface="Arial" pitchFamily="34" charset="0"/>
            </a:endParaRPr>
          </a:p>
        </p:txBody>
      </p:sp>
      <p:pic>
        <p:nvPicPr>
          <p:cNvPr id="4109" name="Picture 26" descr="Image:Crystal Clear action buil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1214422"/>
            <a:ext cx="814388" cy="8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6" descr="Image:Crystal Clear action buil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2296750"/>
            <a:ext cx="814388" cy="8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6" descr="Image:Crystal Clear action buil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3399245"/>
            <a:ext cx="814388" cy="8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6" descr="Image:Crystal Clear action buil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4578677"/>
            <a:ext cx="814388" cy="8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9"/>
          <p:cNvSpPr>
            <a:spLocks noChangeArrowheads="1"/>
          </p:cNvSpPr>
          <p:nvPr/>
        </p:nvSpPr>
        <p:spPr bwMode="auto">
          <a:xfrm>
            <a:off x="1770063" y="1406481"/>
            <a:ext cx="3150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Chapter 1   </a:t>
            </a:r>
            <a:r>
              <a:rPr kumimoji="0" lang="ko-KR" altLang="en-US" sz="2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제품 사진</a:t>
            </a:r>
            <a:endParaRPr kumimoji="0" lang="ko-KR" altLang="en-US" sz="2000" b="1" dirty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0" name="직사각형 10"/>
          <p:cNvSpPr>
            <a:spLocks noChangeArrowheads="1"/>
          </p:cNvSpPr>
          <p:nvPr/>
        </p:nvSpPr>
        <p:spPr bwMode="auto">
          <a:xfrm>
            <a:off x="1770063" y="2487222"/>
            <a:ext cx="3150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Chapter 2   </a:t>
            </a:r>
            <a:r>
              <a:rPr kumimoji="0" lang="ko-KR" altLang="en-US" sz="2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단자 설명</a:t>
            </a:r>
            <a:endParaRPr kumimoji="0" lang="ko-KR" altLang="en-US" sz="2000" b="1" dirty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1" name="직사각형 9"/>
          <p:cNvSpPr>
            <a:spLocks noChangeArrowheads="1"/>
          </p:cNvSpPr>
          <p:nvPr/>
        </p:nvSpPr>
        <p:spPr bwMode="auto">
          <a:xfrm>
            <a:off x="1782763" y="3589717"/>
            <a:ext cx="3575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Chapter 3    </a:t>
            </a:r>
            <a:r>
              <a:rPr kumimoji="0" lang="ko-KR" altLang="en-US" sz="2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설치 방법</a:t>
            </a:r>
            <a:r>
              <a:rPr kumimoji="0" lang="en-US" altLang="ko-KR" sz="2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    </a:t>
            </a:r>
            <a:endParaRPr kumimoji="0" lang="ko-KR" altLang="en-US" sz="2800" b="1" dirty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2" name="직사각형 10"/>
          <p:cNvSpPr>
            <a:spLocks noChangeArrowheads="1"/>
          </p:cNvSpPr>
          <p:nvPr/>
        </p:nvSpPr>
        <p:spPr bwMode="auto">
          <a:xfrm>
            <a:off x="1782763" y="4761212"/>
            <a:ext cx="3150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Chapter 4   </a:t>
            </a:r>
            <a:r>
              <a:rPr kumimoji="0" lang="ko-KR" altLang="en-US" sz="2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설정 방법</a:t>
            </a:r>
            <a:endParaRPr kumimoji="0" lang="ko-KR" altLang="en-US" sz="2000" b="1" dirty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4099" name="그룹 25"/>
          <p:cNvGrpSpPr>
            <a:grpSpLocks/>
          </p:cNvGrpSpPr>
          <p:nvPr/>
        </p:nvGrpSpPr>
        <p:grpSpPr bwMode="auto">
          <a:xfrm>
            <a:off x="71438" y="20638"/>
            <a:ext cx="6929437" cy="1092927"/>
            <a:chOff x="-1588" y="198438"/>
            <a:chExt cx="8215313" cy="1092131"/>
          </a:xfrm>
        </p:grpSpPr>
        <p:sp>
          <p:nvSpPr>
            <p:cNvPr id="32" name="TextBox 43"/>
            <p:cNvSpPr txBox="1">
              <a:spLocks noChangeArrowheads="1"/>
            </p:cNvSpPr>
            <p:nvPr/>
          </p:nvSpPr>
          <p:spPr bwMode="auto">
            <a:xfrm>
              <a:off x="-1588" y="198438"/>
              <a:ext cx="8215313" cy="64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4000" b="1" kern="0" noProof="1" smtClean="0">
                  <a:gradFill>
                    <a:gsLst>
                      <a:gs pos="29000">
                        <a:schemeClr val="accent3">
                          <a:lumMod val="20000"/>
                          <a:lumOff val="80000"/>
                        </a:schemeClr>
                      </a:gs>
                      <a:gs pos="100000">
                        <a:schemeClr val="accent3">
                          <a:lumMod val="40000"/>
                          <a:lumOff val="60000"/>
                        </a:schemeClr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ELP-4000 </a:t>
              </a:r>
              <a:r>
                <a:rPr kumimoji="0" lang="ko-KR" altLang="en-US" sz="4000" b="1" kern="0" noProof="1">
                  <a:gradFill>
                    <a:gsLst>
                      <a:gs pos="29000">
                        <a:schemeClr val="accent3">
                          <a:lumMod val="20000"/>
                          <a:lumOff val="80000"/>
                        </a:schemeClr>
                      </a:gs>
                      <a:gs pos="100000">
                        <a:schemeClr val="accent3">
                          <a:lumMod val="40000"/>
                          <a:lumOff val="60000"/>
                        </a:schemeClr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사용 설명서</a:t>
              </a:r>
              <a:endParaRPr kumimoji="0" lang="en-US" altLang="ko-KR" sz="4000" b="1" kern="0" noProof="1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3" name="직사각형 44"/>
            <p:cNvSpPr>
              <a:spLocks noChangeArrowheads="1"/>
            </p:cNvSpPr>
            <p:nvPr/>
          </p:nvSpPr>
          <p:spPr bwMode="auto">
            <a:xfrm>
              <a:off x="79793" y="890751"/>
              <a:ext cx="910704" cy="399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dirty="0" smtClean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8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차 </a:t>
              </a:r>
              <a:r>
                <a:rPr kumimoji="0" lang="ko-KR" altLang="en-US" sz="2000" b="1" dirty="0" err="1" smtClean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8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례</a:t>
              </a:r>
              <a:endParaRPr kumimoji="0" lang="ko-KR" altLang="en-US" sz="2000" b="1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950860" y="5823419"/>
            <a:ext cx="7435850" cy="647604"/>
            <a:chOff x="743" y="2436"/>
            <a:chExt cx="4252" cy="3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743" y="2436"/>
              <a:ext cx="4252" cy="366"/>
            </a:xfrm>
            <a:prstGeom prst="roundRect">
              <a:avLst>
                <a:gd name="adj" fmla="val 26471"/>
              </a:avLst>
            </a:prstGeom>
            <a:gradFill rotWithShape="1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3175" algn="ctr">
              <a:solidFill>
                <a:srgbClr val="B2B2B2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3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35" name="AutoShape 22"/>
            <p:cNvSpPr>
              <a:spLocks noChangeArrowheads="1"/>
            </p:cNvSpPr>
            <p:nvPr/>
          </p:nvSpPr>
          <p:spPr bwMode="auto">
            <a:xfrm>
              <a:off x="800" y="2441"/>
              <a:ext cx="4163" cy="271"/>
            </a:xfrm>
            <a:prstGeom prst="roundRect">
              <a:avLst>
                <a:gd name="adj" fmla="val 40599"/>
              </a:avLst>
            </a:prstGeom>
            <a:gradFill rotWithShape="1">
              <a:gsLst>
                <a:gs pos="0">
                  <a:srgbClr val="FFFFFF">
                    <a:alpha val="71001"/>
                  </a:srgbClr>
                </a:gs>
                <a:gs pos="100000">
                  <a:srgbClr val="F0F0F0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pic>
        <p:nvPicPr>
          <p:cNvPr id="36" name="Picture 26" descr="Image:Crystal Clear action buil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58006"/>
            <a:ext cx="814388" cy="8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직사각형 10"/>
          <p:cNvSpPr>
            <a:spLocks noChangeArrowheads="1"/>
          </p:cNvSpPr>
          <p:nvPr/>
        </p:nvSpPr>
        <p:spPr bwMode="auto">
          <a:xfrm>
            <a:off x="1777974" y="5940541"/>
            <a:ext cx="3150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Chapter </a:t>
            </a:r>
            <a:r>
              <a:rPr kumimoji="0" lang="en-US" altLang="ko-KR" sz="2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5   </a:t>
            </a:r>
            <a:r>
              <a:rPr kumimoji="0" lang="ko-KR" altLang="en-US" sz="2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사용 방법</a:t>
            </a:r>
            <a:endParaRPr kumimoji="0" lang="ko-KR" altLang="en-US" sz="2000" b="1" dirty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kern="0" noProof="1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ELP-1000 </a:t>
            </a:r>
            <a:r>
              <a:rPr kumimoji="0" lang="ko-KR" altLang="en-US" sz="4000" b="1" kern="0" noProof="1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사용 설명서</a:t>
            </a:r>
            <a:endParaRPr kumimoji="0" lang="en-US" altLang="ko-KR" sz="4000" b="1" kern="0" noProof="1">
              <a:gradFill>
                <a:gsLst>
                  <a:gs pos="29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06614" y="1571612"/>
            <a:ext cx="5036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제품의 이해를 돕기 위한 사진이며 현장여건 및 엘리베이터 종류에 따라</a:t>
            </a: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사진과 제품이 상이 할 수 있습니다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cxnSp>
        <p:nvCxnSpPr>
          <p:cNvPr id="28" name="직선 연결선 27"/>
          <p:cNvCxnSpPr/>
          <p:nvPr/>
        </p:nvCxnSpPr>
        <p:spPr bwMode="auto">
          <a:xfrm>
            <a:off x="642938" y="6427809"/>
            <a:ext cx="7920037" cy="158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44"/>
          <p:cNvSpPr>
            <a:spLocks noChangeArrowheads="1"/>
          </p:cNvSpPr>
          <p:nvPr/>
        </p:nvSpPr>
        <p:spPr bwMode="auto">
          <a:xfrm>
            <a:off x="140081" y="713456"/>
            <a:ext cx="246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Chapter 1 </a:t>
            </a:r>
            <a:r>
              <a:rPr kumimoji="0" lang="ko-KR" altLang="en-US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제품사진</a:t>
            </a:r>
            <a:endParaRPr kumimoji="0" lang="ko-KR" altLang="en-US" sz="2000" b="1" dirty="0">
              <a:gradFill>
                <a:gsLst>
                  <a:gs pos="0">
                    <a:schemeClr val="bg1">
                      <a:lumMod val="95000"/>
                    </a:schemeClr>
                  </a:gs>
                  <a:gs pos="58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056412" y="5429264"/>
            <a:ext cx="1087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ELP - 1000</a:t>
            </a:r>
          </a:p>
        </p:txBody>
      </p:sp>
      <p:pic>
        <p:nvPicPr>
          <p:cNvPr id="2" name="Picture 2" descr="C:\Users\pc1\Desktop\CAM00006.jpg"/>
          <p:cNvPicPr>
            <a:picLocks noChangeAspect="1" noChangeArrowheads="1"/>
          </p:cNvPicPr>
          <p:nvPr/>
        </p:nvPicPr>
        <p:blipFill>
          <a:blip r:embed="rId2" cstate="print"/>
          <a:srcRect l="13906" t="7460" r="9481" b="1816"/>
          <a:stretch>
            <a:fillRect/>
          </a:stretch>
        </p:blipFill>
        <p:spPr bwMode="auto">
          <a:xfrm>
            <a:off x="2339752" y="2218783"/>
            <a:ext cx="4627177" cy="308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kern="0" noProof="1" smtClean="0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ELP-4000 </a:t>
            </a:r>
            <a:r>
              <a:rPr kumimoji="0" lang="ko-KR" altLang="en-US" sz="4000" b="1" kern="0" noProof="1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사용 설명서</a:t>
            </a:r>
            <a:endParaRPr kumimoji="0" lang="en-US" altLang="ko-KR" sz="4000" b="1" kern="0" noProof="1">
              <a:gradFill>
                <a:gsLst>
                  <a:gs pos="29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36229" y="3149674"/>
            <a:ext cx="53479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LINE  : 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국선 연결 단자</a:t>
            </a: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         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일반 전화회선이나 </a:t>
            </a:r>
            <a:r>
              <a:rPr kumimoji="0" lang="ko-KR" altLang="en-US" sz="1200" b="1" dirty="0" err="1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키폰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회선을 연결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(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인터넷전화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미 지원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TEL   :  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일반전화 연결 단자</a:t>
            </a: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모기  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: 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인터폰의 모기라인 입력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단자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(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신규설치 시 적용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          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(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외부와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비상 통화 중 모기와 통화를 원치 않을 경우 자기라인과</a:t>
            </a: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          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분리하여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연결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자기  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: 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카 내부나 피트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,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카 </a:t>
            </a:r>
            <a:r>
              <a:rPr kumimoji="0" lang="ko-KR" altLang="en-US" sz="1200" b="1" dirty="0" err="1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상부등에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있는 자기라인 또는 기계실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, </a:t>
            </a:r>
            <a:r>
              <a:rPr kumimoji="0" lang="ko-KR" altLang="en-US" sz="1200" b="1" dirty="0" err="1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관리실등에</a:t>
            </a: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         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설치되어 있는 모기라인을 병렬로 연장하여 본 단자에 연결한다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          (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비상 통화 시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본 단자에 연결되어 있는 모든 장치와 동시통화 가능</a:t>
            </a: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           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자기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1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은 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1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호기 자기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4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는 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4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호기를 뜻한다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PWR : 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전원 연결 단자 </a:t>
            </a: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           DC12V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이며 마이너스는 필히 인터폰 라인과 연결 한다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.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          (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장치 동작 시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12V </a:t>
            </a:r>
            <a:r>
              <a:rPr kumimoji="0" lang="ko-KR" altLang="en-US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이상 되어야 한다</a:t>
            </a:r>
            <a:r>
              <a:rPr kumimoji="0" lang="en-US" altLang="ko-KR" sz="12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  <a:endParaRPr kumimoji="0" lang="en-US" altLang="ko-KR" sz="12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827584" y="125017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제품 사용에 있어 필요한 연결 단자의 기능 설명이다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(</a:t>
            </a: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모기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,</a:t>
            </a: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자기의 </a:t>
            </a:r>
            <a:r>
              <a:rPr kumimoji="0" lang="en-US" altLang="ko-KR" sz="1400" b="1" dirty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2 3</a:t>
            </a: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번 단자는 </a:t>
            </a:r>
            <a:r>
              <a:rPr kumimoji="0" lang="ko-KR" altLang="en-US" sz="1400" b="1" dirty="0" err="1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코맥스社제품</a:t>
            </a: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기준이며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2</a:t>
            </a: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번이 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TX 3</a:t>
            </a: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번이 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RX </a:t>
            </a: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단자이다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  <a:endParaRPr kumimoji="0" lang="ko-KR" altLang="en-US" sz="1400" b="1" dirty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36" name="직선 연결선 35"/>
          <p:cNvCxnSpPr/>
          <p:nvPr/>
        </p:nvCxnSpPr>
        <p:spPr bwMode="auto">
          <a:xfrm>
            <a:off x="642938" y="6427809"/>
            <a:ext cx="7920037" cy="158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44"/>
          <p:cNvSpPr>
            <a:spLocks noChangeArrowheads="1"/>
          </p:cNvSpPr>
          <p:nvPr/>
        </p:nvSpPr>
        <p:spPr bwMode="auto">
          <a:xfrm>
            <a:off x="140081" y="713456"/>
            <a:ext cx="246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Chapter 2 </a:t>
            </a:r>
            <a:r>
              <a:rPr kumimoji="0" lang="ko-KR" altLang="en-US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단자설명</a:t>
            </a:r>
            <a:endParaRPr kumimoji="0" lang="ko-KR" altLang="en-US" sz="2000" b="1" dirty="0">
              <a:gradFill>
                <a:gsLst>
                  <a:gs pos="0">
                    <a:schemeClr val="bg1">
                      <a:lumMod val="95000"/>
                    </a:schemeClr>
                  </a:gs>
                  <a:gs pos="58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612239" y="2144757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LINE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1699204" y="2353740"/>
            <a:ext cx="714380" cy="642942"/>
            <a:chOff x="1285191" y="2357430"/>
            <a:chExt cx="561026" cy="500066"/>
          </a:xfrm>
        </p:grpSpPr>
        <p:sp>
          <p:nvSpPr>
            <p:cNvPr id="6" name="직사각형 5"/>
            <p:cNvSpPr/>
            <p:nvPr/>
          </p:nvSpPr>
          <p:spPr>
            <a:xfrm>
              <a:off x="1357290" y="2357430"/>
              <a:ext cx="428628" cy="5000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85191" y="2667279"/>
              <a:ext cx="561026" cy="497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485591" y="2594180"/>
            <a:ext cx="4981182" cy="424005"/>
          </a:xfrm>
          <a:prstGeom prst="rect">
            <a:avLst/>
          </a:prstGeom>
          <a:solidFill>
            <a:srgbClr val="41D636"/>
          </a:solidFill>
          <a:ln>
            <a:solidFill>
              <a:srgbClr val="41D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617362" y="2736371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966614" y="2736371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3315866" y="2736371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712874" y="2736371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5062130" y="2736371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3665118" y="2736371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4014370" y="2736371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363622" y="2736371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765512" y="1929843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TEL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293848" y="1944330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모기</a:t>
            </a:r>
            <a:endParaRPr kumimoji="0" lang="en-US" altLang="ko-KR" sz="1400" b="1" dirty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3     2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6042781" y="1944330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자기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3     2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6790112" y="1944330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PWR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+     -</a:t>
            </a:r>
          </a:p>
        </p:txBody>
      </p:sp>
      <p:grpSp>
        <p:nvGrpSpPr>
          <p:cNvPr id="47" name="그룹 46"/>
          <p:cNvGrpSpPr/>
          <p:nvPr/>
        </p:nvGrpSpPr>
        <p:grpSpPr>
          <a:xfrm>
            <a:off x="971600" y="2354034"/>
            <a:ext cx="714380" cy="642942"/>
            <a:chOff x="1285191" y="2357430"/>
            <a:chExt cx="561026" cy="500066"/>
          </a:xfrm>
        </p:grpSpPr>
        <p:sp>
          <p:nvSpPr>
            <p:cNvPr id="48" name="직사각형 47"/>
            <p:cNvSpPr/>
            <p:nvPr/>
          </p:nvSpPr>
          <p:spPr>
            <a:xfrm>
              <a:off x="1357290" y="2357430"/>
              <a:ext cx="428628" cy="5000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285191" y="2667279"/>
              <a:ext cx="561026" cy="497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1045432" y="1916832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LINE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5306533" y="1938066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자기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3     2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4658461" y="1938066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자기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3     2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938381" y="1938066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자기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3     2</a:t>
            </a:r>
          </a:p>
        </p:txBody>
      </p:sp>
      <p:sp>
        <p:nvSpPr>
          <p:cNvPr id="39" name="타원 38"/>
          <p:cNvSpPr/>
          <p:nvPr/>
        </p:nvSpPr>
        <p:spPr>
          <a:xfrm>
            <a:off x="5378541" y="2730154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5727797" y="2730154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6098621" y="2730154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6447877" y="2730154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6825870" y="2730154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7175126" y="2730154"/>
            <a:ext cx="147631" cy="1400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 bwMode="auto">
          <a:xfrm>
            <a:off x="590550" y="1682750"/>
            <a:ext cx="3451225" cy="405923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2" name="모서리가 둥근 사각형 설명선 41"/>
          <p:cNvSpPr/>
          <p:nvPr/>
        </p:nvSpPr>
        <p:spPr bwMode="auto">
          <a:xfrm>
            <a:off x="4852988" y="4789488"/>
            <a:ext cx="1354137" cy="1604962"/>
          </a:xfrm>
          <a:prstGeom prst="wedgeRoundRectCallout">
            <a:avLst>
              <a:gd name="adj1" fmla="val 107196"/>
              <a:gd name="adj2" fmla="val -93354"/>
              <a:gd name="adj3" fmla="val 16667"/>
            </a:avLst>
          </a:prstGeom>
          <a:solidFill>
            <a:schemeClr val="bg2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3" name="모서리가 둥근 사각형 설명선 42"/>
          <p:cNvSpPr/>
          <p:nvPr/>
        </p:nvSpPr>
        <p:spPr bwMode="auto">
          <a:xfrm>
            <a:off x="4583113" y="1409700"/>
            <a:ext cx="1352550" cy="1403350"/>
          </a:xfrm>
          <a:prstGeom prst="wedgeRoundRectCallout">
            <a:avLst>
              <a:gd name="adj1" fmla="val 86417"/>
              <a:gd name="adj2" fmla="val -5811"/>
              <a:gd name="adj3" fmla="val 16667"/>
            </a:avLst>
          </a:prstGeom>
          <a:solidFill>
            <a:schemeClr val="bg2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4" name="Picture 2" descr="C:\Documents and Settings\신맹호\바탕 화면\신맹호\승강기구조도\엘리베이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2063" y="1812925"/>
            <a:ext cx="193833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99"/>
          <p:cNvSpPr txBox="1">
            <a:spLocks noChangeArrowheads="1"/>
          </p:cNvSpPr>
          <p:nvPr/>
        </p:nvSpPr>
        <p:spPr bwMode="auto">
          <a:xfrm>
            <a:off x="6908800" y="1568450"/>
            <a:ext cx="1530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엘리베이터 기계실</a:t>
            </a:r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46" name="그룹 115"/>
          <p:cNvGrpSpPr>
            <a:grpSpLocks/>
          </p:cNvGrpSpPr>
          <p:nvPr/>
        </p:nvGrpSpPr>
        <p:grpSpPr bwMode="auto">
          <a:xfrm>
            <a:off x="4927600" y="1549400"/>
            <a:ext cx="473075" cy="1135063"/>
            <a:chOff x="4867250" y="1130314"/>
            <a:chExt cx="504056" cy="1223240"/>
          </a:xfrm>
        </p:grpSpPr>
        <p:sp>
          <p:nvSpPr>
            <p:cNvPr id="99" name="모서리가 둥근 직사각형 98"/>
            <p:cNvSpPr/>
            <p:nvPr/>
          </p:nvSpPr>
          <p:spPr>
            <a:xfrm>
              <a:off x="4867250" y="1130314"/>
              <a:ext cx="504056" cy="792112"/>
            </a:xfrm>
            <a:prstGeom prst="roundRect">
              <a:avLst>
                <a:gd name="adj" fmla="val 1233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0" name="모서리가 둥근 직사각형 99"/>
            <p:cNvSpPr/>
            <p:nvPr/>
          </p:nvSpPr>
          <p:spPr>
            <a:xfrm>
              <a:off x="4939983" y="1202169"/>
              <a:ext cx="214815" cy="648403"/>
            </a:xfrm>
            <a:prstGeom prst="roundRect">
              <a:avLst>
                <a:gd name="adj" fmla="val 1233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5227532" y="1202169"/>
              <a:ext cx="71041" cy="71855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2" name="자유형 101"/>
            <p:cNvSpPr/>
            <p:nvPr/>
          </p:nvSpPr>
          <p:spPr>
            <a:xfrm>
              <a:off x="5017791" y="1852282"/>
              <a:ext cx="191135" cy="501272"/>
            </a:xfrm>
            <a:custGeom>
              <a:avLst/>
              <a:gdLst>
                <a:gd name="connsiteX0" fmla="*/ 35108 w 190876"/>
                <a:gd name="connsiteY0" fmla="*/ 0 h 501076"/>
                <a:gd name="connsiteX1" fmla="*/ 1770 w 190876"/>
                <a:gd name="connsiteY1" fmla="*/ 128587 h 501076"/>
                <a:gd name="connsiteX2" fmla="*/ 16058 w 190876"/>
                <a:gd name="connsiteY2" fmla="*/ 314325 h 501076"/>
                <a:gd name="connsiteX3" fmla="*/ 111308 w 190876"/>
                <a:gd name="connsiteY3" fmla="*/ 495300 h 501076"/>
                <a:gd name="connsiteX4" fmla="*/ 187508 w 190876"/>
                <a:gd name="connsiteY4" fmla="*/ 442912 h 501076"/>
                <a:gd name="connsiteX5" fmla="*/ 173220 w 190876"/>
                <a:gd name="connsiteY5" fmla="*/ 309562 h 501076"/>
                <a:gd name="connsiteX6" fmla="*/ 135120 w 190876"/>
                <a:gd name="connsiteY6" fmla="*/ 147637 h 501076"/>
                <a:gd name="connsiteX7" fmla="*/ 154170 w 190876"/>
                <a:gd name="connsiteY7" fmla="*/ 76200 h 50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876" h="501076">
                  <a:moveTo>
                    <a:pt x="35108" y="0"/>
                  </a:moveTo>
                  <a:cubicBezTo>
                    <a:pt x="20026" y="38100"/>
                    <a:pt x="4945" y="76200"/>
                    <a:pt x="1770" y="128587"/>
                  </a:cubicBezTo>
                  <a:cubicBezTo>
                    <a:pt x="-1405" y="180974"/>
                    <a:pt x="-2198" y="253206"/>
                    <a:pt x="16058" y="314325"/>
                  </a:cubicBezTo>
                  <a:cubicBezTo>
                    <a:pt x="34314" y="375444"/>
                    <a:pt x="82733" y="473869"/>
                    <a:pt x="111308" y="495300"/>
                  </a:cubicBezTo>
                  <a:cubicBezTo>
                    <a:pt x="139883" y="516731"/>
                    <a:pt x="177189" y="473868"/>
                    <a:pt x="187508" y="442912"/>
                  </a:cubicBezTo>
                  <a:cubicBezTo>
                    <a:pt x="197827" y="411956"/>
                    <a:pt x="181951" y="358774"/>
                    <a:pt x="173220" y="309562"/>
                  </a:cubicBezTo>
                  <a:cubicBezTo>
                    <a:pt x="164489" y="260350"/>
                    <a:pt x="138295" y="186531"/>
                    <a:pt x="135120" y="147637"/>
                  </a:cubicBezTo>
                  <a:cubicBezTo>
                    <a:pt x="131945" y="108743"/>
                    <a:pt x="143057" y="92471"/>
                    <a:pt x="154170" y="762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47" name="그룹 142"/>
          <p:cNvGrpSpPr>
            <a:grpSpLocks/>
          </p:cNvGrpSpPr>
          <p:nvPr/>
        </p:nvGrpSpPr>
        <p:grpSpPr bwMode="auto">
          <a:xfrm>
            <a:off x="5300663" y="4987925"/>
            <a:ext cx="557212" cy="754063"/>
            <a:chOff x="5473253" y="3573016"/>
            <a:chExt cx="394891" cy="576064"/>
          </a:xfrm>
        </p:grpSpPr>
        <p:sp>
          <p:nvSpPr>
            <p:cNvPr id="95" name="정육면체 94"/>
            <p:cNvSpPr/>
            <p:nvPr/>
          </p:nvSpPr>
          <p:spPr>
            <a:xfrm>
              <a:off x="5473253" y="3573016"/>
              <a:ext cx="394891" cy="576064"/>
            </a:xfrm>
            <a:prstGeom prst="cube">
              <a:avLst>
                <a:gd name="adj" fmla="val 2258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6" name="타원 95"/>
            <p:cNvSpPr/>
            <p:nvPr/>
          </p:nvSpPr>
          <p:spPr>
            <a:xfrm>
              <a:off x="5511505" y="3697931"/>
              <a:ext cx="213759" cy="217085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7" name="타원 96"/>
            <p:cNvSpPr/>
            <p:nvPr/>
          </p:nvSpPr>
          <p:spPr>
            <a:xfrm>
              <a:off x="5670136" y="4036292"/>
              <a:ext cx="78753" cy="71554"/>
            </a:xfrm>
            <a:prstGeom prst="ellipse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8" name="타원 97"/>
            <p:cNvSpPr/>
            <p:nvPr/>
          </p:nvSpPr>
          <p:spPr>
            <a:xfrm>
              <a:off x="5505879" y="4036292"/>
              <a:ext cx="78753" cy="71554"/>
            </a:xfrm>
            <a:prstGeom prst="ellipse">
              <a:avLst/>
            </a:prstGeom>
            <a:solidFill>
              <a:schemeClr val="tx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48" name="그룹 147"/>
          <p:cNvGrpSpPr>
            <a:grpSpLocks/>
          </p:cNvGrpSpPr>
          <p:nvPr/>
        </p:nvGrpSpPr>
        <p:grpSpPr bwMode="auto">
          <a:xfrm>
            <a:off x="7018338" y="3848100"/>
            <a:ext cx="136525" cy="215900"/>
            <a:chOff x="5473253" y="3573016"/>
            <a:chExt cx="394891" cy="576064"/>
          </a:xfrm>
        </p:grpSpPr>
        <p:sp>
          <p:nvSpPr>
            <p:cNvPr id="91" name="정육면체 90"/>
            <p:cNvSpPr/>
            <p:nvPr/>
          </p:nvSpPr>
          <p:spPr>
            <a:xfrm>
              <a:off x="5473253" y="3573016"/>
              <a:ext cx="394891" cy="576064"/>
            </a:xfrm>
            <a:prstGeom prst="cube">
              <a:avLst>
                <a:gd name="adj" fmla="val 2258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>
              <a:off x="5509987" y="3700089"/>
              <a:ext cx="215811" cy="216025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5670697" y="4034716"/>
              <a:ext cx="78061" cy="72007"/>
            </a:xfrm>
            <a:prstGeom prst="ellipse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5505394" y="4034716"/>
              <a:ext cx="78061" cy="72007"/>
            </a:xfrm>
            <a:prstGeom prst="ellipse">
              <a:avLst/>
            </a:prstGeom>
            <a:solidFill>
              <a:schemeClr val="tx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49" name="자유형 48"/>
          <p:cNvSpPr/>
          <p:nvPr/>
        </p:nvSpPr>
        <p:spPr bwMode="auto">
          <a:xfrm>
            <a:off x="2928926" y="2143116"/>
            <a:ext cx="4148138" cy="2609850"/>
          </a:xfrm>
          <a:custGeom>
            <a:avLst/>
            <a:gdLst>
              <a:gd name="connsiteX0" fmla="*/ 4555375 w 4576696"/>
              <a:gd name="connsiteY0" fmla="*/ 2036944 h 2747985"/>
              <a:gd name="connsiteX1" fmla="*/ 4538749 w 4576696"/>
              <a:gd name="connsiteY1" fmla="*/ 2560646 h 2747985"/>
              <a:gd name="connsiteX2" fmla="*/ 4206240 w 4576696"/>
              <a:gd name="connsiteY2" fmla="*/ 2685337 h 2747985"/>
              <a:gd name="connsiteX3" fmla="*/ 3798917 w 4576696"/>
              <a:gd name="connsiteY3" fmla="*/ 1621308 h 2747985"/>
              <a:gd name="connsiteX4" fmla="*/ 3915295 w 4576696"/>
              <a:gd name="connsiteY4" fmla="*/ 100079 h 2747985"/>
              <a:gd name="connsiteX5" fmla="*/ 3399906 w 4576696"/>
              <a:gd name="connsiteY5" fmla="*/ 249708 h 2747985"/>
              <a:gd name="connsiteX6" fmla="*/ 2510444 w 4576696"/>
              <a:gd name="connsiteY6" fmla="*/ 1097606 h 2747985"/>
              <a:gd name="connsiteX7" fmla="*/ 0 w 4576696"/>
              <a:gd name="connsiteY7" fmla="*/ 1205671 h 274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6696" h="2747985">
                <a:moveTo>
                  <a:pt x="4555375" y="2036944"/>
                </a:moveTo>
                <a:cubicBezTo>
                  <a:pt x="4576156" y="2244762"/>
                  <a:pt x="4596938" y="2452581"/>
                  <a:pt x="4538749" y="2560646"/>
                </a:cubicBezTo>
                <a:cubicBezTo>
                  <a:pt x="4480560" y="2668711"/>
                  <a:pt x="4329545" y="2841893"/>
                  <a:pt x="4206240" y="2685337"/>
                </a:cubicBezTo>
                <a:cubicBezTo>
                  <a:pt x="4082935" y="2528781"/>
                  <a:pt x="3847408" y="2052184"/>
                  <a:pt x="3798917" y="1621308"/>
                </a:cubicBezTo>
                <a:cubicBezTo>
                  <a:pt x="3750426" y="1190432"/>
                  <a:pt x="3981797" y="328679"/>
                  <a:pt x="3915295" y="100079"/>
                </a:cubicBezTo>
                <a:cubicBezTo>
                  <a:pt x="3848793" y="-128521"/>
                  <a:pt x="3634048" y="83453"/>
                  <a:pt x="3399906" y="249708"/>
                </a:cubicBezTo>
                <a:cubicBezTo>
                  <a:pt x="3165764" y="415962"/>
                  <a:pt x="3077095" y="938279"/>
                  <a:pt x="2510444" y="1097606"/>
                </a:cubicBezTo>
                <a:cubicBezTo>
                  <a:pt x="1943793" y="1256933"/>
                  <a:pt x="971896" y="1231302"/>
                  <a:pt x="0" y="120567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0" name="TextBox 153"/>
          <p:cNvSpPr txBox="1">
            <a:spLocks noChangeArrowheads="1"/>
          </p:cNvSpPr>
          <p:nvPr/>
        </p:nvSpPr>
        <p:spPr bwMode="auto">
          <a:xfrm>
            <a:off x="5529263" y="1528763"/>
            <a:ext cx="10763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기계실 인터폰</a:t>
            </a:r>
            <a:r>
              <a:rPr lang="en-US" altLang="ko-KR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lang="ko-KR" altLang="en-US" sz="1000" b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1" name="TextBox 154"/>
          <p:cNvSpPr txBox="1">
            <a:spLocks noChangeArrowheads="1"/>
          </p:cNvSpPr>
          <p:nvPr/>
        </p:nvSpPr>
        <p:spPr bwMode="auto">
          <a:xfrm>
            <a:off x="4905375" y="4856163"/>
            <a:ext cx="4270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SPK</a:t>
            </a:r>
            <a:endParaRPr lang="ko-KR" altLang="en-US" sz="1000" b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2" name="직선 연결선 51"/>
          <p:cNvCxnSpPr>
            <a:stCxn id="51" idx="2"/>
          </p:cNvCxnSpPr>
          <p:nvPr/>
        </p:nvCxnSpPr>
        <p:spPr bwMode="auto">
          <a:xfrm rot="16200000" flipH="1">
            <a:off x="5188427" y="5032851"/>
            <a:ext cx="247491" cy="386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56"/>
          <p:cNvSpPr txBox="1">
            <a:spLocks noChangeArrowheads="1"/>
          </p:cNvSpPr>
          <p:nvPr/>
        </p:nvSpPr>
        <p:spPr bwMode="auto">
          <a:xfrm>
            <a:off x="4967288" y="5978525"/>
            <a:ext cx="4270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MIC</a:t>
            </a:r>
            <a:endParaRPr lang="ko-KR" altLang="en-US" sz="1000" b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4" name="직선 연결선 53"/>
          <p:cNvCxnSpPr>
            <a:stCxn id="53" idx="0"/>
            <a:endCxn id="98" idx="3"/>
          </p:cNvCxnSpPr>
          <p:nvPr/>
        </p:nvCxnSpPr>
        <p:spPr bwMode="auto">
          <a:xfrm rot="5400000" flipH="1" flipV="1">
            <a:off x="5119776" y="5735328"/>
            <a:ext cx="304229" cy="182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58"/>
          <p:cNvSpPr txBox="1">
            <a:spLocks noChangeArrowheads="1"/>
          </p:cNvSpPr>
          <p:nvPr/>
        </p:nvSpPr>
        <p:spPr bwMode="auto">
          <a:xfrm>
            <a:off x="5684838" y="5991225"/>
            <a:ext cx="52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비상버튼</a:t>
            </a:r>
          </a:p>
        </p:txBody>
      </p:sp>
      <p:cxnSp>
        <p:nvCxnSpPr>
          <p:cNvPr id="56" name="직선 연결선 55"/>
          <p:cNvCxnSpPr>
            <a:stCxn id="55" idx="0"/>
            <a:endCxn id="97" idx="5"/>
          </p:cNvCxnSpPr>
          <p:nvPr/>
        </p:nvCxnSpPr>
        <p:spPr bwMode="auto">
          <a:xfrm flipH="1" flipV="1">
            <a:off x="5673725" y="5673725"/>
            <a:ext cx="273050" cy="317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160"/>
          <p:cNvGrpSpPr>
            <a:grpSpLocks/>
          </p:cNvGrpSpPr>
          <p:nvPr/>
        </p:nvGrpSpPr>
        <p:grpSpPr bwMode="auto">
          <a:xfrm>
            <a:off x="6478588" y="1976438"/>
            <a:ext cx="142875" cy="241300"/>
            <a:chOff x="3419872" y="1844824"/>
            <a:chExt cx="504056" cy="1223240"/>
          </a:xfrm>
        </p:grpSpPr>
        <p:sp>
          <p:nvSpPr>
            <p:cNvPr id="85" name="모서리가 둥근 직사각형 84"/>
            <p:cNvSpPr/>
            <p:nvPr/>
          </p:nvSpPr>
          <p:spPr>
            <a:xfrm>
              <a:off x="3419872" y="1844824"/>
              <a:ext cx="504056" cy="788668"/>
            </a:xfrm>
            <a:prstGeom prst="roundRect">
              <a:avLst>
                <a:gd name="adj" fmla="val 1233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6" name="모서리가 둥근 직사각형 85"/>
            <p:cNvSpPr/>
            <p:nvPr/>
          </p:nvSpPr>
          <p:spPr>
            <a:xfrm>
              <a:off x="3492678" y="1917250"/>
              <a:ext cx="212824" cy="643811"/>
            </a:xfrm>
            <a:prstGeom prst="roundRect">
              <a:avLst>
                <a:gd name="adj" fmla="val 1233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3778312" y="1917250"/>
              <a:ext cx="72806" cy="72431"/>
            </a:xfrm>
            <a:prstGeom prst="rect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3778312" y="2029917"/>
              <a:ext cx="72806" cy="72431"/>
            </a:xfrm>
            <a:prstGeom prst="rect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3778312" y="2150634"/>
              <a:ext cx="72806" cy="72426"/>
            </a:xfrm>
            <a:prstGeom prst="rect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0" name="자유형 89"/>
            <p:cNvSpPr/>
            <p:nvPr/>
          </p:nvSpPr>
          <p:spPr>
            <a:xfrm>
              <a:off x="3571087" y="2569111"/>
              <a:ext cx="190421" cy="498953"/>
            </a:xfrm>
            <a:custGeom>
              <a:avLst/>
              <a:gdLst>
                <a:gd name="connsiteX0" fmla="*/ 35108 w 190876"/>
                <a:gd name="connsiteY0" fmla="*/ 0 h 501076"/>
                <a:gd name="connsiteX1" fmla="*/ 1770 w 190876"/>
                <a:gd name="connsiteY1" fmla="*/ 128587 h 501076"/>
                <a:gd name="connsiteX2" fmla="*/ 16058 w 190876"/>
                <a:gd name="connsiteY2" fmla="*/ 314325 h 501076"/>
                <a:gd name="connsiteX3" fmla="*/ 111308 w 190876"/>
                <a:gd name="connsiteY3" fmla="*/ 495300 h 501076"/>
                <a:gd name="connsiteX4" fmla="*/ 187508 w 190876"/>
                <a:gd name="connsiteY4" fmla="*/ 442912 h 501076"/>
                <a:gd name="connsiteX5" fmla="*/ 173220 w 190876"/>
                <a:gd name="connsiteY5" fmla="*/ 309562 h 501076"/>
                <a:gd name="connsiteX6" fmla="*/ 135120 w 190876"/>
                <a:gd name="connsiteY6" fmla="*/ 147637 h 501076"/>
                <a:gd name="connsiteX7" fmla="*/ 154170 w 190876"/>
                <a:gd name="connsiteY7" fmla="*/ 76200 h 50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876" h="501076">
                  <a:moveTo>
                    <a:pt x="35108" y="0"/>
                  </a:moveTo>
                  <a:cubicBezTo>
                    <a:pt x="20026" y="38100"/>
                    <a:pt x="4945" y="76200"/>
                    <a:pt x="1770" y="128587"/>
                  </a:cubicBezTo>
                  <a:cubicBezTo>
                    <a:pt x="-1405" y="180974"/>
                    <a:pt x="-2198" y="253206"/>
                    <a:pt x="16058" y="314325"/>
                  </a:cubicBezTo>
                  <a:cubicBezTo>
                    <a:pt x="34314" y="375444"/>
                    <a:pt x="82733" y="473869"/>
                    <a:pt x="111308" y="495300"/>
                  </a:cubicBezTo>
                  <a:cubicBezTo>
                    <a:pt x="139883" y="516731"/>
                    <a:pt x="177189" y="473868"/>
                    <a:pt x="187508" y="442912"/>
                  </a:cubicBezTo>
                  <a:cubicBezTo>
                    <a:pt x="197827" y="411956"/>
                    <a:pt x="181951" y="358774"/>
                    <a:pt x="173220" y="309562"/>
                  </a:cubicBezTo>
                  <a:cubicBezTo>
                    <a:pt x="164489" y="260350"/>
                    <a:pt x="138295" y="186531"/>
                    <a:pt x="135120" y="147637"/>
                  </a:cubicBezTo>
                  <a:cubicBezTo>
                    <a:pt x="131945" y="108743"/>
                    <a:pt x="143057" y="92471"/>
                    <a:pt x="154170" y="76200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58" name="직선 연결선 57"/>
          <p:cNvCxnSpPr/>
          <p:nvPr/>
        </p:nvCxnSpPr>
        <p:spPr bwMode="auto">
          <a:xfrm flipH="1" flipV="1">
            <a:off x="1944688" y="3255963"/>
            <a:ext cx="1014412" cy="33337"/>
          </a:xfrm>
          <a:prstGeom prst="lin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9" name="그룹 168"/>
          <p:cNvGrpSpPr>
            <a:grpSpLocks/>
          </p:cNvGrpSpPr>
          <p:nvPr/>
        </p:nvGrpSpPr>
        <p:grpSpPr bwMode="auto">
          <a:xfrm>
            <a:off x="1190625" y="3054350"/>
            <a:ext cx="744538" cy="1889125"/>
            <a:chOff x="889587" y="2753167"/>
            <a:chExt cx="793241" cy="2034982"/>
          </a:xfrm>
        </p:grpSpPr>
        <p:sp>
          <p:nvSpPr>
            <p:cNvPr id="77" name="모서리가 둥근 직사각형 76"/>
            <p:cNvSpPr/>
            <p:nvPr/>
          </p:nvSpPr>
          <p:spPr>
            <a:xfrm>
              <a:off x="889587" y="2753167"/>
              <a:ext cx="793241" cy="1318464"/>
            </a:xfrm>
            <a:prstGeom prst="roundRect">
              <a:avLst>
                <a:gd name="adj" fmla="val 1233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1002908" y="2872872"/>
              <a:ext cx="339960" cy="1079054"/>
            </a:xfrm>
            <a:prstGeom prst="roundRect">
              <a:avLst>
                <a:gd name="adj" fmla="val 1233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1456188" y="2872872"/>
              <a:ext cx="113320" cy="119705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1457879" y="3066110"/>
              <a:ext cx="113321" cy="119705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1456188" y="3261058"/>
              <a:ext cx="113320" cy="119705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2" name="자유형 81"/>
            <p:cNvSpPr/>
            <p:nvPr/>
          </p:nvSpPr>
          <p:spPr>
            <a:xfrm>
              <a:off x="1126375" y="3955346"/>
              <a:ext cx="299368" cy="832803"/>
            </a:xfrm>
            <a:custGeom>
              <a:avLst/>
              <a:gdLst>
                <a:gd name="connsiteX0" fmla="*/ 35108 w 190876"/>
                <a:gd name="connsiteY0" fmla="*/ 0 h 501076"/>
                <a:gd name="connsiteX1" fmla="*/ 1770 w 190876"/>
                <a:gd name="connsiteY1" fmla="*/ 128587 h 501076"/>
                <a:gd name="connsiteX2" fmla="*/ 16058 w 190876"/>
                <a:gd name="connsiteY2" fmla="*/ 314325 h 501076"/>
                <a:gd name="connsiteX3" fmla="*/ 111308 w 190876"/>
                <a:gd name="connsiteY3" fmla="*/ 495300 h 501076"/>
                <a:gd name="connsiteX4" fmla="*/ 187508 w 190876"/>
                <a:gd name="connsiteY4" fmla="*/ 442912 h 501076"/>
                <a:gd name="connsiteX5" fmla="*/ 173220 w 190876"/>
                <a:gd name="connsiteY5" fmla="*/ 309562 h 501076"/>
                <a:gd name="connsiteX6" fmla="*/ 135120 w 190876"/>
                <a:gd name="connsiteY6" fmla="*/ 147637 h 501076"/>
                <a:gd name="connsiteX7" fmla="*/ 154170 w 190876"/>
                <a:gd name="connsiteY7" fmla="*/ 76200 h 50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876" h="501076">
                  <a:moveTo>
                    <a:pt x="35108" y="0"/>
                  </a:moveTo>
                  <a:cubicBezTo>
                    <a:pt x="20026" y="38100"/>
                    <a:pt x="4945" y="76200"/>
                    <a:pt x="1770" y="128587"/>
                  </a:cubicBezTo>
                  <a:cubicBezTo>
                    <a:pt x="-1405" y="180974"/>
                    <a:pt x="-2198" y="253206"/>
                    <a:pt x="16058" y="314325"/>
                  </a:cubicBezTo>
                  <a:cubicBezTo>
                    <a:pt x="34314" y="375444"/>
                    <a:pt x="82733" y="473869"/>
                    <a:pt x="111308" y="495300"/>
                  </a:cubicBezTo>
                  <a:cubicBezTo>
                    <a:pt x="139883" y="516731"/>
                    <a:pt x="177189" y="473868"/>
                    <a:pt x="187508" y="442912"/>
                  </a:cubicBezTo>
                  <a:cubicBezTo>
                    <a:pt x="197827" y="411956"/>
                    <a:pt x="181951" y="358774"/>
                    <a:pt x="173220" y="309562"/>
                  </a:cubicBezTo>
                  <a:cubicBezTo>
                    <a:pt x="164489" y="260350"/>
                    <a:pt x="138295" y="186531"/>
                    <a:pt x="135120" y="147637"/>
                  </a:cubicBezTo>
                  <a:cubicBezTo>
                    <a:pt x="131945" y="108743"/>
                    <a:pt x="143057" y="92471"/>
                    <a:pt x="154170" y="762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1457879" y="3474816"/>
              <a:ext cx="113321" cy="119705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1456188" y="3668054"/>
              <a:ext cx="113320" cy="119705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1" name="TextBox 178"/>
          <p:cNvSpPr txBox="1">
            <a:spLocks noChangeArrowheads="1"/>
          </p:cNvSpPr>
          <p:nvPr/>
        </p:nvSpPr>
        <p:spPr bwMode="auto">
          <a:xfrm>
            <a:off x="611188" y="2782888"/>
            <a:ext cx="16240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방재실 관리자용 인터폰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2" name="정육면체 61"/>
          <p:cNvSpPr/>
          <p:nvPr/>
        </p:nvSpPr>
        <p:spPr bwMode="auto">
          <a:xfrm>
            <a:off x="2443163" y="2425700"/>
            <a:ext cx="346075" cy="427038"/>
          </a:xfrm>
          <a:prstGeom prst="cube">
            <a:avLst>
              <a:gd name="adj" fmla="val 134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3" name="TextBox 181"/>
          <p:cNvSpPr txBox="1">
            <a:spLocks noChangeArrowheads="1"/>
          </p:cNvSpPr>
          <p:nvPr/>
        </p:nvSpPr>
        <p:spPr bwMode="auto">
          <a:xfrm>
            <a:off x="2803525" y="2109788"/>
            <a:ext cx="5524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내선</a:t>
            </a:r>
            <a:r>
              <a:rPr lang="en-US" altLang="ko-KR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lang="ko-KR" altLang="en-US" sz="1000" b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64" name="직선 연결선 63"/>
          <p:cNvCxnSpPr>
            <a:endCxn id="62" idx="3"/>
          </p:cNvCxnSpPr>
          <p:nvPr/>
        </p:nvCxnSpPr>
        <p:spPr bwMode="auto">
          <a:xfrm flipV="1">
            <a:off x="2576513" y="2852738"/>
            <a:ext cx="15875" cy="420687"/>
          </a:xfrm>
          <a:prstGeom prst="lin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5" name="타원 64"/>
          <p:cNvSpPr/>
          <p:nvPr/>
        </p:nvSpPr>
        <p:spPr bwMode="auto">
          <a:xfrm>
            <a:off x="2524125" y="3214688"/>
            <a:ext cx="92075" cy="12382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6" name="TextBox 185"/>
          <p:cNvSpPr txBox="1">
            <a:spLocks noChangeArrowheads="1"/>
          </p:cNvSpPr>
          <p:nvPr/>
        </p:nvSpPr>
        <p:spPr bwMode="auto">
          <a:xfrm>
            <a:off x="2786050" y="2500306"/>
            <a:ext cx="1565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(ELP-4000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설치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2487613" y="2549525"/>
            <a:ext cx="71437" cy="42863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8" name="직사각형 67"/>
          <p:cNvSpPr/>
          <p:nvPr/>
        </p:nvSpPr>
        <p:spPr bwMode="auto">
          <a:xfrm>
            <a:off x="2487613" y="2608263"/>
            <a:ext cx="71437" cy="42862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9" name="직사각형 68"/>
          <p:cNvSpPr/>
          <p:nvPr/>
        </p:nvSpPr>
        <p:spPr bwMode="auto">
          <a:xfrm>
            <a:off x="2487613" y="2665413"/>
            <a:ext cx="71437" cy="42862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0" name="TextBox 189"/>
          <p:cNvSpPr txBox="1">
            <a:spLocks noChangeArrowheads="1"/>
          </p:cNvSpPr>
          <p:nvPr/>
        </p:nvSpPr>
        <p:spPr bwMode="auto">
          <a:xfrm>
            <a:off x="642910" y="5000636"/>
            <a:ext cx="36433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1.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기존 </a:t>
            </a:r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인터폰 및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폰 박스를 </a:t>
            </a:r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그대로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사용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2.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작업시간 약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10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여분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3.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엘리베이터에 설치하는 것이 아니므로 설치 중에도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엘리베이터는 </a:t>
            </a:r>
            <a:r>
              <a:rPr lang="ko-KR" altLang="en-US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사용가능하다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71" name="TextBox 190"/>
          <p:cNvSpPr txBox="1">
            <a:spLocks noChangeArrowheads="1"/>
          </p:cNvSpPr>
          <p:nvPr/>
        </p:nvSpPr>
        <p:spPr bwMode="auto">
          <a:xfrm>
            <a:off x="4649788" y="4572000"/>
            <a:ext cx="17589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카 내 폰박스</a:t>
            </a:r>
            <a:r>
              <a:rPr lang="en-US" altLang="ko-KR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</a:t>
            </a:r>
            <a:r>
              <a:rPr lang="ko-KR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인터폰 방식</a:t>
            </a:r>
            <a:r>
              <a:rPr lang="en-US" altLang="ko-KR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lang="ko-KR" altLang="en-US" sz="1000" b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2959100" y="1730375"/>
            <a:ext cx="1082675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건물 내 교환기</a:t>
            </a:r>
          </a:p>
        </p:txBody>
      </p:sp>
      <p:cxnSp>
        <p:nvCxnSpPr>
          <p:cNvPr id="73" name="직선 화살표 연결선 72"/>
          <p:cNvCxnSpPr/>
          <p:nvPr/>
        </p:nvCxnSpPr>
        <p:spPr>
          <a:xfrm flipV="1">
            <a:off x="3276600" y="1528763"/>
            <a:ext cx="0" cy="2016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"/>
          <p:cNvCxnSpPr>
            <a:stCxn id="62" idx="0"/>
          </p:cNvCxnSpPr>
          <p:nvPr/>
        </p:nvCxnSpPr>
        <p:spPr>
          <a:xfrm flipV="1">
            <a:off x="2640013" y="2051050"/>
            <a:ext cx="319087" cy="3746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>
            <a:stCxn id="62" idx="0"/>
          </p:cNvCxnSpPr>
          <p:nvPr/>
        </p:nvCxnSpPr>
        <p:spPr>
          <a:xfrm flipH="1" flipV="1">
            <a:off x="2316163" y="1560513"/>
            <a:ext cx="323850" cy="865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81"/>
          <p:cNvSpPr txBox="1">
            <a:spLocks noChangeArrowheads="1"/>
          </p:cNvSpPr>
          <p:nvPr/>
        </p:nvSpPr>
        <p:spPr bwMode="auto">
          <a:xfrm>
            <a:off x="1925638" y="1768475"/>
            <a:ext cx="552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국선</a:t>
            </a:r>
            <a:r>
              <a:rPr lang="en-US" altLang="ko-KR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lang="ko-KR" altLang="en-US" sz="1000" b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5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kern="0" noProof="1" smtClean="0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ELP-4000 </a:t>
            </a:r>
            <a:r>
              <a:rPr kumimoji="0" lang="ko-KR" altLang="en-US" sz="4000" b="1" kern="0" noProof="1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사용 설명서</a:t>
            </a:r>
            <a:endParaRPr kumimoji="0" lang="en-US" altLang="ko-KR" sz="4000" b="1" kern="0" noProof="1">
              <a:gradFill>
                <a:gsLst>
                  <a:gs pos="29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6" name="직사각형 44"/>
          <p:cNvSpPr>
            <a:spLocks noChangeArrowheads="1"/>
          </p:cNvSpPr>
          <p:nvPr/>
        </p:nvSpPr>
        <p:spPr bwMode="auto">
          <a:xfrm>
            <a:off x="140081" y="713456"/>
            <a:ext cx="2534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Chapter 3 </a:t>
            </a:r>
            <a:r>
              <a:rPr kumimoji="0" lang="ko-KR" altLang="en-US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설치 방법</a:t>
            </a:r>
            <a:endParaRPr kumimoji="0" lang="ko-KR" altLang="en-US" sz="2000" b="1" dirty="0">
              <a:gradFill>
                <a:gsLst>
                  <a:gs pos="0">
                    <a:schemeClr val="bg1">
                      <a:lumMod val="95000"/>
                    </a:schemeClr>
                  </a:gs>
                  <a:gs pos="58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49"/>
          <p:cNvSpPr>
            <a:spLocks noChangeArrowheads="1"/>
          </p:cNvSpPr>
          <p:nvPr/>
        </p:nvSpPr>
        <p:spPr bwMode="auto">
          <a:xfrm>
            <a:off x="7062788" y="3198813"/>
            <a:ext cx="1509712" cy="330200"/>
          </a:xfrm>
          <a:prstGeom prst="ellipse">
            <a:avLst/>
          </a:prstGeom>
          <a:gradFill rotWithShape="1">
            <a:gsLst>
              <a:gs pos="0">
                <a:srgbClr val="666666"/>
              </a:gs>
              <a:gs pos="100000">
                <a:srgbClr val="DDDDD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solidFill>
                <a:srgbClr val="000000"/>
              </a:solidFill>
              <a:latin typeface="Tw Cen MT" pitchFamily="34" charset="0"/>
              <a:ea typeface="맑은 고딕" pitchFamily="50" charset="-127"/>
            </a:endParaRPr>
          </a:p>
        </p:txBody>
      </p:sp>
      <p:sp>
        <p:nvSpPr>
          <p:cNvPr id="26" name="Oval 49"/>
          <p:cNvSpPr>
            <a:spLocks noChangeArrowheads="1"/>
          </p:cNvSpPr>
          <p:nvPr/>
        </p:nvSpPr>
        <p:spPr bwMode="auto">
          <a:xfrm>
            <a:off x="4786313" y="3198813"/>
            <a:ext cx="1509712" cy="330200"/>
          </a:xfrm>
          <a:prstGeom prst="ellipse">
            <a:avLst/>
          </a:prstGeom>
          <a:gradFill rotWithShape="1">
            <a:gsLst>
              <a:gs pos="0">
                <a:srgbClr val="666666"/>
              </a:gs>
              <a:gs pos="100000">
                <a:srgbClr val="DDDDD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solidFill>
                <a:srgbClr val="000000"/>
              </a:solidFill>
              <a:latin typeface="Tw Cen MT" pitchFamily="34" charset="0"/>
              <a:ea typeface="맑은 고딕" pitchFamily="50" charset="-127"/>
            </a:endParaRPr>
          </a:p>
        </p:txBody>
      </p:sp>
      <p:sp>
        <p:nvSpPr>
          <p:cNvPr id="27" name="Oval 49"/>
          <p:cNvSpPr>
            <a:spLocks noChangeArrowheads="1"/>
          </p:cNvSpPr>
          <p:nvPr/>
        </p:nvSpPr>
        <p:spPr bwMode="auto">
          <a:xfrm>
            <a:off x="2633663" y="3198813"/>
            <a:ext cx="1509712" cy="330200"/>
          </a:xfrm>
          <a:prstGeom prst="ellipse">
            <a:avLst/>
          </a:prstGeom>
          <a:gradFill rotWithShape="1">
            <a:gsLst>
              <a:gs pos="0">
                <a:srgbClr val="666666"/>
              </a:gs>
              <a:gs pos="100000">
                <a:srgbClr val="DDDDD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solidFill>
                <a:srgbClr val="000000"/>
              </a:solidFill>
              <a:latin typeface="Tw Cen MT" pitchFamily="34" charset="0"/>
              <a:ea typeface="맑은 고딕" pitchFamily="50" charset="-127"/>
            </a:endParaRPr>
          </a:p>
        </p:txBody>
      </p:sp>
      <p:sp>
        <p:nvSpPr>
          <p:cNvPr id="28" name="Oval 49"/>
          <p:cNvSpPr>
            <a:spLocks noChangeArrowheads="1"/>
          </p:cNvSpPr>
          <p:nvPr/>
        </p:nvSpPr>
        <p:spPr bwMode="auto">
          <a:xfrm>
            <a:off x="469900" y="3167063"/>
            <a:ext cx="1509713" cy="330200"/>
          </a:xfrm>
          <a:prstGeom prst="ellipse">
            <a:avLst/>
          </a:prstGeom>
          <a:gradFill rotWithShape="1">
            <a:gsLst>
              <a:gs pos="0">
                <a:srgbClr val="666666"/>
              </a:gs>
              <a:gs pos="100000">
                <a:srgbClr val="DDDDD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solidFill>
                <a:srgbClr val="000000"/>
              </a:solidFill>
              <a:latin typeface="Tw Cen MT" pitchFamily="34" charset="0"/>
              <a:ea typeface="맑은 고딕" pitchFamily="50" charset="-127"/>
            </a:endParaRPr>
          </a:p>
        </p:txBody>
      </p:sp>
      <p:pic>
        <p:nvPicPr>
          <p:cNvPr id="29" name="Picture 20" descr="butt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1757363"/>
            <a:ext cx="16383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갈매기형 수장 49"/>
          <p:cNvSpPr/>
          <p:nvPr/>
        </p:nvSpPr>
        <p:spPr bwMode="auto">
          <a:xfrm>
            <a:off x="2214546" y="2536025"/>
            <a:ext cx="214312" cy="214312"/>
          </a:xfrm>
          <a:prstGeom prst="chevron">
            <a:avLst>
              <a:gd name="adj" fmla="val 58440"/>
            </a:avLst>
          </a:prstGeom>
          <a:solidFill>
            <a:srgbClr val="4F81BD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rgbClr val="0070C0"/>
              </a:solidFill>
              <a:latin typeface="Tw Cen MT"/>
              <a:ea typeface="HY얕은샘물M"/>
            </a:endParaRPr>
          </a:p>
        </p:txBody>
      </p:sp>
      <p:cxnSp>
        <p:nvCxnSpPr>
          <p:cNvPr id="35" name="직선 연결선 189"/>
          <p:cNvCxnSpPr>
            <a:cxnSpLocks noChangeShapeType="1"/>
          </p:cNvCxnSpPr>
          <p:nvPr/>
        </p:nvCxnSpPr>
        <p:spPr bwMode="auto">
          <a:xfrm>
            <a:off x="500034" y="4357694"/>
            <a:ext cx="8280400" cy="15875"/>
          </a:xfrm>
          <a:prstGeom prst="line">
            <a:avLst/>
          </a:prstGeom>
          <a:noFill/>
          <a:ln w="28575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/>
            <a:tailEnd/>
          </a:ln>
        </p:spPr>
      </p:cxnSp>
      <p:sp>
        <p:nvSpPr>
          <p:cNvPr id="36" name="직사각형 35"/>
          <p:cNvSpPr/>
          <p:nvPr/>
        </p:nvSpPr>
        <p:spPr bwMode="auto">
          <a:xfrm>
            <a:off x="582613" y="2216150"/>
            <a:ext cx="11721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본 장치로</a:t>
            </a:r>
            <a:endParaRPr kumimoji="0" lang="en-US" altLang="ko-KR" b="1" kern="0" dirty="0" smtClean="0">
              <a:gradFill flip="none" rotWithShape="1">
                <a:gsLst>
                  <a:gs pos="1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전화를 </a:t>
            </a:r>
            <a:endParaRPr kumimoji="0" lang="en-US" altLang="ko-KR" b="1" kern="0" dirty="0" smtClean="0">
              <a:gradFill flip="none" rotWithShape="1">
                <a:gsLst>
                  <a:gs pos="1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건다</a:t>
            </a:r>
            <a:endParaRPr kumimoji="0" lang="en-US" altLang="ko-KR" b="1" kern="0" dirty="0">
              <a:gradFill flip="none" rotWithShape="1">
                <a:gsLst>
                  <a:gs pos="1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7" name="Picture 25" descr="butto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770063"/>
            <a:ext cx="16430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5" descr="butto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5" y="1770063"/>
            <a:ext cx="16430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5" descr="butto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1770063"/>
            <a:ext cx="16430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직사각형 39"/>
          <p:cNvSpPr/>
          <p:nvPr/>
        </p:nvSpPr>
        <p:spPr bwMode="auto">
          <a:xfrm>
            <a:off x="2571736" y="2211737"/>
            <a:ext cx="1595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ko-KR" altLang="en-US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회 벨이 울린</a:t>
            </a:r>
            <a:endParaRPr kumimoji="0" lang="en-US" altLang="ko-KR" b="1" kern="0" dirty="0" smtClean="0">
              <a:gradFill flip="none" rotWithShape="1">
                <a:gsLst>
                  <a:gs pos="1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후 장치가</a:t>
            </a:r>
            <a:endParaRPr kumimoji="0" lang="en-US" altLang="ko-KR" b="1" kern="0" dirty="0" smtClean="0">
              <a:gradFill flip="none" rotWithShape="1">
                <a:gsLst>
                  <a:gs pos="1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응답한다</a:t>
            </a:r>
            <a:endParaRPr kumimoji="0" lang="en-US" altLang="ko-KR" b="1" kern="0" dirty="0">
              <a:gradFill flip="none" rotWithShape="1">
                <a:gsLst>
                  <a:gs pos="1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4916127" y="2211737"/>
            <a:ext cx="11079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비밀번호</a:t>
            </a:r>
            <a:endParaRPr kumimoji="0" lang="en-US" altLang="ko-KR" b="1" kern="0" dirty="0" smtClean="0">
              <a:gradFill flip="none" rotWithShape="1">
                <a:gsLst>
                  <a:gs pos="1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kumimoji="0" lang="ko-KR" altLang="en-US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자리를</a:t>
            </a:r>
            <a:endParaRPr kumimoji="0" lang="en-US" altLang="ko-KR" b="1" kern="0" dirty="0" smtClean="0">
              <a:gradFill flip="none" rotWithShape="1">
                <a:gsLst>
                  <a:gs pos="1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입력한다</a:t>
            </a:r>
            <a:endParaRPr kumimoji="0" lang="en-US" altLang="ko-KR" b="1" kern="0" dirty="0" smtClean="0">
              <a:gradFill flip="none" rotWithShape="1">
                <a:gsLst>
                  <a:gs pos="1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7119012" y="222970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설정모드에</a:t>
            </a:r>
            <a:endParaRPr kumimoji="0" lang="en-US" altLang="ko-KR" b="1" kern="0" dirty="0" smtClean="0">
              <a:gradFill flip="none" rotWithShape="1">
                <a:gsLst>
                  <a:gs pos="1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smtClean="0">
                <a:gradFill flip="none" rotWithShape="1">
                  <a:gsLst>
                    <a:gs pos="1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접속된다</a:t>
            </a:r>
            <a:endParaRPr kumimoji="0" lang="en-US" altLang="ko-KR" b="1" kern="0" dirty="0">
              <a:gradFill flip="none" rotWithShape="1">
                <a:gsLst>
                  <a:gs pos="1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kern="0" noProof="1" smtClean="0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ELP-4000 </a:t>
            </a:r>
            <a:r>
              <a:rPr kumimoji="0" lang="ko-KR" altLang="en-US" sz="4000" b="1" kern="0" noProof="1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사용 설명서</a:t>
            </a:r>
            <a:endParaRPr kumimoji="0" lang="en-US" altLang="ko-KR" sz="4000" b="1" kern="0" noProof="1">
              <a:gradFill>
                <a:gsLst>
                  <a:gs pos="29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9" name="직사각형 44"/>
          <p:cNvSpPr>
            <a:spLocks noChangeArrowheads="1"/>
          </p:cNvSpPr>
          <p:nvPr/>
        </p:nvSpPr>
        <p:spPr bwMode="auto">
          <a:xfrm>
            <a:off x="140081" y="713456"/>
            <a:ext cx="2534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Chapter 4 </a:t>
            </a:r>
            <a:r>
              <a:rPr kumimoji="0" lang="ko-KR" altLang="en-US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설정 방법</a:t>
            </a:r>
            <a:endParaRPr kumimoji="0" lang="ko-KR" altLang="en-US" sz="2000" b="1" dirty="0">
              <a:gradFill>
                <a:gsLst>
                  <a:gs pos="0">
                    <a:schemeClr val="bg1">
                      <a:lumMod val="95000"/>
                    </a:schemeClr>
                  </a:gs>
                  <a:gs pos="58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갈매기형 수장 62"/>
          <p:cNvSpPr/>
          <p:nvPr/>
        </p:nvSpPr>
        <p:spPr bwMode="auto">
          <a:xfrm>
            <a:off x="4357686" y="2536025"/>
            <a:ext cx="214312" cy="214312"/>
          </a:xfrm>
          <a:prstGeom prst="chevron">
            <a:avLst>
              <a:gd name="adj" fmla="val 58440"/>
            </a:avLst>
          </a:prstGeom>
          <a:solidFill>
            <a:srgbClr val="4F81BD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rgbClr val="0070C0"/>
              </a:solidFill>
              <a:latin typeface="Tw Cen MT"/>
              <a:ea typeface="HY얕은샘물M"/>
            </a:endParaRPr>
          </a:p>
        </p:txBody>
      </p:sp>
      <p:sp>
        <p:nvSpPr>
          <p:cNvPr id="64" name="갈매기형 수장 63"/>
          <p:cNvSpPr/>
          <p:nvPr/>
        </p:nvSpPr>
        <p:spPr bwMode="auto">
          <a:xfrm>
            <a:off x="6572264" y="2536025"/>
            <a:ext cx="214312" cy="214312"/>
          </a:xfrm>
          <a:prstGeom prst="chevron">
            <a:avLst>
              <a:gd name="adj" fmla="val 58440"/>
            </a:avLst>
          </a:prstGeom>
          <a:solidFill>
            <a:srgbClr val="4F81BD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rgbClr val="0070C0"/>
              </a:solidFill>
              <a:latin typeface="Tw Cen MT"/>
              <a:ea typeface="HY얕은샘물M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14282" y="1285860"/>
            <a:ext cx="2182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1) </a:t>
            </a:r>
            <a:r>
              <a:rPr kumimoji="0" lang="ko-KR" altLang="en-US" sz="16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설정모드 접속 방법</a:t>
            </a:r>
            <a:endParaRPr kumimoji="0" lang="ko-KR" altLang="en-US" sz="1600" b="1" dirty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00034" y="3500438"/>
            <a:ext cx="542969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본 제품은 별도의 오퍼레이터나 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PC</a:t>
            </a: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연결 없이</a:t>
            </a:r>
            <a:r>
              <a:rPr kumimoji="0" lang="ko-KR" altLang="en-US" sz="1400" b="1" dirty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간편한 전화 연결로</a:t>
            </a:r>
            <a:endParaRPr kumimoji="0" lang="en-US" altLang="ko-KR" sz="1400" b="1" dirty="0" smtClean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모든 기능을 설정 할 수 있도록 제작 되었다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전화 연결방식이므로 전국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, </a:t>
            </a:r>
            <a:r>
              <a:rPr kumimoji="0" lang="ko-KR" altLang="en-US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전세계 어디서나 설정 변경이 가능하다</a:t>
            </a:r>
            <a:r>
              <a:rPr kumimoji="0" lang="en-US" altLang="ko-KR" sz="14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214282" y="4519206"/>
            <a:ext cx="2182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2) </a:t>
            </a:r>
            <a:r>
              <a:rPr kumimoji="0" lang="ko-KR" altLang="en-US" sz="16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국선 전압 매칭하기</a:t>
            </a:r>
            <a:endParaRPr kumimoji="0" lang="ko-KR" altLang="en-US" sz="1600" b="1" dirty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00034" y="4833476"/>
            <a:ext cx="842968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국선 전압은 각 지역별</a:t>
            </a:r>
            <a:r>
              <a:rPr kumimoji="0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, 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교환기별</a:t>
            </a:r>
            <a:r>
              <a:rPr kumimoji="0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, </a:t>
            </a:r>
            <a:r>
              <a:rPr kumimoji="0"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키폰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 </a:t>
            </a:r>
            <a:r>
              <a:rPr kumimoji="0"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모델별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 모두 다르다</a:t>
            </a:r>
            <a:r>
              <a:rPr kumimoji="0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이런 경우 통화품질에 영향을 줄 수 있으므로 전압을 동일하게 </a:t>
            </a:r>
            <a:r>
              <a:rPr kumimoji="0"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셋팅해야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 하며 방법은 아래와 같다</a:t>
            </a:r>
            <a:endParaRPr kumimoji="0"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1.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설정모드 접속방법으로 장치에 접속한다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AutoNum type="arabicPeriod" startAt="2"/>
              <a:defRPr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국선단자의 전압을 테스터기를 이용하여 측정한다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 (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전압은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DC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로 측정한다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342900" indent="-342900">
              <a:lnSpc>
                <a:spcPct val="150000"/>
              </a:lnSpc>
              <a:buAutoNum type="arabicPeriod" startAt="2"/>
              <a:defRPr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국선전압이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9~10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볼트 사이가 아닌 경우 장치에 있는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VCC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볼륨을 이용하여 조정한다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kern="0" noProof="1" smtClean="0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ELP-4000 </a:t>
            </a:r>
            <a:r>
              <a:rPr kumimoji="0" lang="ko-KR" altLang="en-US" sz="4000" b="1" kern="0" noProof="1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사용 설명서</a:t>
            </a:r>
            <a:endParaRPr kumimoji="0" lang="en-US" altLang="ko-KR" sz="4000" b="1" kern="0" noProof="1">
              <a:gradFill>
                <a:gsLst>
                  <a:gs pos="29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9" name="직사각형 44"/>
          <p:cNvSpPr>
            <a:spLocks noChangeArrowheads="1"/>
          </p:cNvSpPr>
          <p:nvPr/>
        </p:nvSpPr>
        <p:spPr bwMode="auto">
          <a:xfrm>
            <a:off x="140081" y="713456"/>
            <a:ext cx="2534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Chapter 4 </a:t>
            </a:r>
            <a:r>
              <a:rPr kumimoji="0" lang="ko-KR" altLang="en-US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설정 방법</a:t>
            </a:r>
            <a:endParaRPr kumimoji="0" lang="ko-KR" altLang="en-US" sz="2000" b="1" dirty="0">
              <a:gradFill>
                <a:gsLst>
                  <a:gs pos="0">
                    <a:schemeClr val="bg1">
                      <a:lumMod val="95000"/>
                    </a:schemeClr>
                  </a:gs>
                  <a:gs pos="58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214282" y="1268760"/>
            <a:ext cx="1303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3) </a:t>
            </a:r>
            <a:r>
              <a:rPr kumimoji="0" lang="ko-KR" altLang="en-US" sz="1600" b="1" dirty="0" smtClean="0">
                <a:gradFill flip="none" rotWithShape="1">
                  <a:gsLst>
                    <a:gs pos="1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기능 설정</a:t>
            </a:r>
            <a:endParaRPr kumimoji="0" lang="ko-KR" altLang="en-US" sz="1600" b="1" dirty="0">
              <a:gradFill flip="none" rotWithShape="1">
                <a:gsLst>
                  <a:gs pos="1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23528" y="1628800"/>
            <a:ext cx="8643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전 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페이지에 언급한 전압매칭 단계 후 아래와 같이 설정한다</a:t>
            </a:r>
            <a:r>
              <a:rPr kumimoji="0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설정 중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*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버튼 두 번 입력 시 초기 단기로 돌아간다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</a:t>
            </a:r>
            <a:endParaRPr kumimoji="0"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1. 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비밀번호 변경하기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0 , 1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변경할 번호 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*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AutoNum type="arabicPeriod" startAt="2"/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호기엘리베이터 카 내부와 통화하기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0 , 2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#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확인음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통화가능상태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완료 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* 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입력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3.   2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호기엘리베이터 카 내부와 통화하기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0 , 3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#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확인음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통화가능                                                 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상태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완료 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* 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입력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4.   3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호기엘리베이터 카 내부와 통화하기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0 , 4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#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확인음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통화가능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상태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완료 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* 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입력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5.   4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호기엘리베이터 카 내부와 통화하기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0 , 5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#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확인음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통화가능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상태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완료 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* 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입력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6.  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모든호기엘리베이터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카 내부와 통화하기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0 , 6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#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확인음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통화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가능상태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완료 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* 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입력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AutoNum type="arabicPeriod" startAt="7"/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호기 건물위치 녹음하기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0 , 7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#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확인음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원하는 위치 녹음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완료 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* 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입력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AutoNum type="arabicPeriod" startAt="2"/>
              <a:defRPr/>
            </a:pP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kern="0" noProof="1" smtClean="0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ELP-4000 </a:t>
            </a:r>
            <a:r>
              <a:rPr kumimoji="0" lang="ko-KR" altLang="en-US" sz="4000" b="1" kern="0" noProof="1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사용 설명서</a:t>
            </a:r>
            <a:endParaRPr kumimoji="0" lang="en-US" altLang="ko-KR" sz="4000" b="1" kern="0" noProof="1">
              <a:gradFill>
                <a:gsLst>
                  <a:gs pos="29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9" name="직사각형 44"/>
          <p:cNvSpPr>
            <a:spLocks noChangeArrowheads="1"/>
          </p:cNvSpPr>
          <p:nvPr/>
        </p:nvSpPr>
        <p:spPr bwMode="auto">
          <a:xfrm>
            <a:off x="140081" y="713456"/>
            <a:ext cx="2534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Chapter 4 </a:t>
            </a:r>
            <a:r>
              <a:rPr kumimoji="0" lang="ko-KR" altLang="en-US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설정 방법</a:t>
            </a:r>
            <a:endParaRPr kumimoji="0" lang="ko-KR" altLang="en-US" sz="2000" b="1" dirty="0">
              <a:gradFill>
                <a:gsLst>
                  <a:gs pos="0">
                    <a:schemeClr val="bg1">
                      <a:lumMod val="95000"/>
                    </a:schemeClr>
                  </a:gs>
                  <a:gs pos="58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23528" y="1196752"/>
            <a:ext cx="853418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8.  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호기 건물위치 녹음하기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0 , 8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#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확인음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원하는 위치 녹음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완료 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* 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입력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9.   3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호기 건물위치 녹음하기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0 , 9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#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확인음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원하는 위치 녹음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완료 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* 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입력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10. 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4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호기 건물위치 녹음하기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1 , 0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#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확인음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원하는 위치 녹음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완료 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* 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입력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AutoNum type="arabicPeriod" startAt="11"/>
              <a:defRPr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비상 시 연결 할 전화번호 저장하기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2 , 1~2 , 5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확인음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#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연결할 전화번호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*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전화 번호는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5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개 까지 저장 가능하며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21~25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까지 각각 입력하여 저장 및 변경 할 수 있다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.)</a:t>
            </a:r>
          </a:p>
          <a:p>
            <a:pPr marL="342900" indent="-342900">
              <a:lnSpc>
                <a:spcPct val="150000"/>
              </a:lnSpc>
              <a:buAutoNum type="arabicPeriod" startAt="12"/>
              <a:defRPr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외부 전화연결 대기 시간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2 , 6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확인음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#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후 원하는 시간을 초단위로 입력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(10~30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초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  *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    ( 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비상벨 호출 시 </a:t>
            </a:r>
            <a:r>
              <a:rPr kumimoji="0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26</a:t>
            </a:r>
            <a:r>
              <a: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번에 입력 한 시간 동안 인터폰 응답이 없을 경우 외부에 전화를 거는 설정</a:t>
            </a:r>
            <a:r>
              <a:rPr kumimoji="0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AutoNum type="arabicPeriod" startAt="13"/>
              <a:defRPr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비상벨버튼 인식 시간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– 2 , 7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확인음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#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후 원하는 시간을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0.1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초단위로 입력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(0.5~5.0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초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 *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입력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뚜 확인 음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defRPr/>
            </a:pPr>
            <a:endParaRPr kumimoji="0"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kern="0" noProof="1" smtClean="0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ELP-4000 </a:t>
            </a:r>
            <a:r>
              <a:rPr kumimoji="0" lang="ko-KR" altLang="en-US" sz="4000" b="1" kern="0" noProof="1">
                <a:gradFill>
                  <a:gsLst>
                    <a:gs pos="29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사용 설명서</a:t>
            </a:r>
            <a:endParaRPr kumimoji="0" lang="en-US" altLang="ko-KR" sz="4000" b="1" kern="0" noProof="1">
              <a:gradFill>
                <a:gsLst>
                  <a:gs pos="29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9" name="직사각형 44"/>
          <p:cNvSpPr>
            <a:spLocks noChangeArrowheads="1"/>
          </p:cNvSpPr>
          <p:nvPr/>
        </p:nvSpPr>
        <p:spPr bwMode="auto">
          <a:xfrm>
            <a:off x="140081" y="713456"/>
            <a:ext cx="2534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Chapter 4 </a:t>
            </a:r>
            <a:r>
              <a:rPr kumimoji="0" lang="ko-KR" altLang="en-US" sz="2000" b="1" dirty="0" smtClean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설정 방법</a:t>
            </a:r>
            <a:endParaRPr kumimoji="0" lang="ko-KR" altLang="en-US" sz="2000" b="1" dirty="0">
              <a:gradFill>
                <a:gsLst>
                  <a:gs pos="0">
                    <a:schemeClr val="bg1">
                      <a:lumMod val="95000"/>
                    </a:schemeClr>
                  </a:gs>
                  <a:gs pos="58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23528" y="1196752"/>
            <a:ext cx="8534182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4) </a:t>
            </a:r>
            <a:r>
              <a:rPr kumimoji="0"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스위치 및 볼륨 설정방법</a:t>
            </a:r>
            <a:endParaRPr kumimoji="0"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764829" y="2278613"/>
            <a:ext cx="936104" cy="576064"/>
            <a:chOff x="827584" y="1916832"/>
            <a:chExt cx="936104" cy="576064"/>
          </a:xfrm>
        </p:grpSpPr>
        <p:sp>
          <p:nvSpPr>
            <p:cNvPr id="5" name="직사각형 4"/>
            <p:cNvSpPr/>
            <p:nvPr/>
          </p:nvSpPr>
          <p:spPr>
            <a:xfrm>
              <a:off x="827584" y="1916832"/>
              <a:ext cx="936104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1042417" y="2029396"/>
              <a:ext cx="504056" cy="360040"/>
              <a:chOff x="1043608" y="1988840"/>
              <a:chExt cx="504056" cy="360040"/>
            </a:xfrm>
          </p:grpSpPr>
          <p:grpSp>
            <p:nvGrpSpPr>
              <p:cNvPr id="8" name="그룹 7"/>
              <p:cNvGrpSpPr/>
              <p:nvPr/>
            </p:nvGrpSpPr>
            <p:grpSpPr>
              <a:xfrm>
                <a:off x="1043608" y="1988840"/>
                <a:ext cx="504056" cy="144016"/>
                <a:chOff x="1619672" y="2996952"/>
                <a:chExt cx="648072" cy="216024"/>
              </a:xfrm>
            </p:grpSpPr>
            <p:sp>
              <p:nvSpPr>
                <p:cNvPr id="6" name="직사각형 5"/>
                <p:cNvSpPr/>
                <p:nvPr/>
              </p:nvSpPr>
              <p:spPr>
                <a:xfrm>
                  <a:off x="1619672" y="2996952"/>
                  <a:ext cx="639688" cy="21602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" name="직사각형 6"/>
                <p:cNvSpPr/>
                <p:nvPr/>
              </p:nvSpPr>
              <p:spPr>
                <a:xfrm>
                  <a:off x="1979712" y="2996952"/>
                  <a:ext cx="288032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" name="그룹 8"/>
              <p:cNvGrpSpPr/>
              <p:nvPr/>
            </p:nvGrpSpPr>
            <p:grpSpPr>
              <a:xfrm>
                <a:off x="1043608" y="2204864"/>
                <a:ext cx="504056" cy="144016"/>
                <a:chOff x="1619672" y="2996952"/>
                <a:chExt cx="648072" cy="216024"/>
              </a:xfrm>
            </p:grpSpPr>
            <p:sp>
              <p:nvSpPr>
                <p:cNvPr id="10" name="직사각형 9"/>
                <p:cNvSpPr/>
                <p:nvPr/>
              </p:nvSpPr>
              <p:spPr>
                <a:xfrm>
                  <a:off x="1619672" y="2996952"/>
                  <a:ext cx="639688" cy="21602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직사각형 10"/>
                <p:cNvSpPr/>
                <p:nvPr/>
              </p:nvSpPr>
              <p:spPr>
                <a:xfrm>
                  <a:off x="1979712" y="2996952"/>
                  <a:ext cx="288032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33" name="그룹 32"/>
          <p:cNvGrpSpPr/>
          <p:nvPr/>
        </p:nvGrpSpPr>
        <p:grpSpPr>
          <a:xfrm>
            <a:off x="3582714" y="2204864"/>
            <a:ext cx="2952328" cy="720080"/>
            <a:chOff x="2483768" y="1988840"/>
            <a:chExt cx="3528392" cy="867519"/>
          </a:xfrm>
        </p:grpSpPr>
        <p:grpSp>
          <p:nvGrpSpPr>
            <p:cNvPr id="19" name="그룹 18"/>
            <p:cNvGrpSpPr/>
            <p:nvPr/>
          </p:nvGrpSpPr>
          <p:grpSpPr>
            <a:xfrm>
              <a:off x="2483768" y="1988840"/>
              <a:ext cx="936104" cy="867519"/>
              <a:chOff x="2195736" y="2089993"/>
              <a:chExt cx="936104" cy="867519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2195736" y="2089993"/>
                <a:ext cx="936104" cy="8675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8" name="그룹 17"/>
              <p:cNvGrpSpPr/>
              <p:nvPr/>
            </p:nvGrpSpPr>
            <p:grpSpPr>
              <a:xfrm>
                <a:off x="2295724" y="2203153"/>
                <a:ext cx="721246" cy="649783"/>
                <a:chOff x="4038203" y="2185988"/>
                <a:chExt cx="721246" cy="649783"/>
              </a:xfrm>
            </p:grpSpPr>
            <p:sp>
              <p:nvSpPr>
                <p:cNvPr id="14" name="타원 13"/>
                <p:cNvSpPr/>
                <p:nvPr/>
              </p:nvSpPr>
              <p:spPr>
                <a:xfrm>
                  <a:off x="4038203" y="2187699"/>
                  <a:ext cx="720080" cy="64807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덧셈 기호 16"/>
                <p:cNvSpPr/>
                <p:nvPr/>
              </p:nvSpPr>
              <p:spPr>
                <a:xfrm>
                  <a:off x="4039369" y="2185988"/>
                  <a:ext cx="720080" cy="648072"/>
                </a:xfrm>
                <a:prstGeom prst="mathPlus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1" name="그룹 20"/>
            <p:cNvGrpSpPr/>
            <p:nvPr/>
          </p:nvGrpSpPr>
          <p:grpSpPr>
            <a:xfrm>
              <a:off x="3779912" y="1988840"/>
              <a:ext cx="936104" cy="867519"/>
              <a:chOff x="2195736" y="2089993"/>
              <a:chExt cx="936104" cy="867519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2195736" y="2089993"/>
                <a:ext cx="936104" cy="8675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3" name="그룹 17"/>
              <p:cNvGrpSpPr/>
              <p:nvPr/>
            </p:nvGrpSpPr>
            <p:grpSpPr>
              <a:xfrm>
                <a:off x="2295724" y="2203153"/>
                <a:ext cx="721246" cy="649783"/>
                <a:chOff x="4038203" y="2185988"/>
                <a:chExt cx="721246" cy="649783"/>
              </a:xfrm>
            </p:grpSpPr>
            <p:sp>
              <p:nvSpPr>
                <p:cNvPr id="24" name="타원 23"/>
                <p:cNvSpPr/>
                <p:nvPr/>
              </p:nvSpPr>
              <p:spPr>
                <a:xfrm>
                  <a:off x="4038203" y="2187699"/>
                  <a:ext cx="720080" cy="64807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덧셈 기호 24"/>
                <p:cNvSpPr/>
                <p:nvPr/>
              </p:nvSpPr>
              <p:spPr>
                <a:xfrm>
                  <a:off x="4039369" y="2185988"/>
                  <a:ext cx="720080" cy="648072"/>
                </a:xfrm>
                <a:prstGeom prst="mathPlus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6" name="그룹 25"/>
            <p:cNvGrpSpPr/>
            <p:nvPr/>
          </p:nvGrpSpPr>
          <p:grpSpPr>
            <a:xfrm>
              <a:off x="5076056" y="1988840"/>
              <a:ext cx="936104" cy="867519"/>
              <a:chOff x="2195736" y="2089993"/>
              <a:chExt cx="936104" cy="867519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2195736" y="2089993"/>
                <a:ext cx="936104" cy="8675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8" name="그룹 17"/>
              <p:cNvGrpSpPr/>
              <p:nvPr/>
            </p:nvGrpSpPr>
            <p:grpSpPr>
              <a:xfrm>
                <a:off x="2295724" y="2203153"/>
                <a:ext cx="721246" cy="649783"/>
                <a:chOff x="4038203" y="2185988"/>
                <a:chExt cx="721246" cy="649783"/>
              </a:xfrm>
            </p:grpSpPr>
            <p:sp>
              <p:nvSpPr>
                <p:cNvPr id="29" name="타원 28"/>
                <p:cNvSpPr/>
                <p:nvPr/>
              </p:nvSpPr>
              <p:spPr>
                <a:xfrm>
                  <a:off x="4038203" y="2187699"/>
                  <a:ext cx="720080" cy="64807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덧셈 기호 29"/>
                <p:cNvSpPr/>
                <p:nvPr/>
              </p:nvSpPr>
              <p:spPr>
                <a:xfrm>
                  <a:off x="4039369" y="2185988"/>
                  <a:ext cx="720080" cy="648072"/>
                </a:xfrm>
                <a:prstGeom prst="mathPlus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31" name="TextBox 30"/>
          <p:cNvSpPr txBox="1"/>
          <p:nvPr/>
        </p:nvSpPr>
        <p:spPr>
          <a:xfrm>
            <a:off x="1403648" y="227861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</a:t>
            </a:r>
          </a:p>
          <a:p>
            <a:r>
              <a:rPr lang="en-US" altLang="ko-KR" b="1" dirty="0" smtClean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53853" y="2391777"/>
            <a:ext cx="64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4722" y="3018438"/>
            <a:ext cx="64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VCC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6850" y="2996952"/>
            <a:ext cx="64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TX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86970" y="2996952"/>
            <a:ext cx="64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RX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4056" y="3645024"/>
            <a:ext cx="8244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ea"/>
                <a:ea typeface="+mn-ea"/>
              </a:rPr>
              <a:t>1</a:t>
            </a:r>
            <a:r>
              <a:rPr lang="ko-KR" altLang="en-US" sz="1400" b="1" dirty="0" smtClean="0">
                <a:latin typeface="+mn-ea"/>
                <a:ea typeface="+mn-ea"/>
              </a:rPr>
              <a:t>번 스위치 </a:t>
            </a:r>
            <a:r>
              <a:rPr lang="en-US" altLang="ko-KR" sz="1400" b="1" dirty="0" smtClean="0">
                <a:latin typeface="+mn-ea"/>
                <a:ea typeface="+mn-ea"/>
              </a:rPr>
              <a:t>: </a:t>
            </a:r>
            <a:r>
              <a:rPr lang="ko-KR" altLang="en-US" sz="1400" b="1" dirty="0" smtClean="0">
                <a:latin typeface="+mn-ea"/>
                <a:ea typeface="+mn-ea"/>
              </a:rPr>
              <a:t>설정모드 진입 시 응답시간설정</a:t>
            </a:r>
            <a:r>
              <a:rPr lang="en-US" altLang="ko-KR" sz="1400" b="1" dirty="0" smtClean="0">
                <a:latin typeface="+mn-ea"/>
                <a:ea typeface="+mn-ea"/>
              </a:rPr>
              <a:t>(</a:t>
            </a:r>
            <a:r>
              <a:rPr lang="ko-KR" altLang="en-US" sz="1400" b="1" dirty="0" smtClean="0">
                <a:latin typeface="+mn-ea"/>
                <a:ea typeface="+mn-ea"/>
              </a:rPr>
              <a:t>기존 국선 사용시 설정</a:t>
            </a:r>
            <a:r>
              <a:rPr lang="en-US" altLang="ko-KR" sz="1400" b="1" dirty="0" smtClean="0">
                <a:latin typeface="+mn-ea"/>
                <a:ea typeface="+mn-ea"/>
              </a:rPr>
              <a:t>)</a:t>
            </a:r>
          </a:p>
          <a:p>
            <a:r>
              <a:rPr lang="en-US" altLang="ko-KR" sz="1400" b="1" dirty="0" smtClean="0">
                <a:latin typeface="+mn-ea"/>
                <a:ea typeface="+mn-ea"/>
              </a:rPr>
              <a:t>ON</a:t>
            </a:r>
            <a:r>
              <a:rPr lang="ko-KR" altLang="en-US" sz="1400" b="1" dirty="0" smtClean="0">
                <a:latin typeface="+mn-ea"/>
                <a:ea typeface="+mn-ea"/>
              </a:rPr>
              <a:t>일 경우 </a:t>
            </a:r>
            <a:r>
              <a:rPr lang="en-US" altLang="ko-KR" sz="1400" b="1" dirty="0" smtClean="0">
                <a:latin typeface="+mn-ea"/>
                <a:ea typeface="+mn-ea"/>
              </a:rPr>
              <a:t>: 3</a:t>
            </a:r>
            <a:r>
              <a:rPr lang="ko-KR" altLang="en-US" sz="1400" b="1" dirty="0" smtClean="0">
                <a:latin typeface="+mn-ea"/>
                <a:ea typeface="+mn-ea"/>
              </a:rPr>
              <a:t>회 벨 울림 후 장치가 응답  </a:t>
            </a:r>
            <a:r>
              <a:rPr lang="en-US" altLang="ko-KR" sz="1400" b="1" dirty="0" smtClean="0">
                <a:latin typeface="+mn-ea"/>
                <a:ea typeface="+mn-ea"/>
              </a:rPr>
              <a:t>OFF</a:t>
            </a:r>
            <a:r>
              <a:rPr lang="ko-KR" altLang="en-US" sz="1400" b="1" dirty="0" smtClean="0">
                <a:latin typeface="+mn-ea"/>
                <a:ea typeface="+mn-ea"/>
              </a:rPr>
              <a:t>일 경우 </a:t>
            </a:r>
            <a:r>
              <a:rPr lang="en-US" altLang="ko-KR" sz="1400" b="1" dirty="0" smtClean="0">
                <a:latin typeface="+mn-ea"/>
                <a:ea typeface="+mn-ea"/>
              </a:rPr>
              <a:t>: </a:t>
            </a:r>
            <a:r>
              <a:rPr lang="ko-KR" altLang="en-US" sz="1400" b="1" dirty="0" smtClean="0">
                <a:latin typeface="+mn-ea"/>
                <a:ea typeface="+mn-ea"/>
              </a:rPr>
              <a:t>약 </a:t>
            </a:r>
            <a:r>
              <a:rPr lang="en-US" altLang="ko-KR" sz="1400" b="1" dirty="0" smtClean="0">
                <a:latin typeface="+mn-ea"/>
                <a:ea typeface="+mn-ea"/>
              </a:rPr>
              <a:t>20</a:t>
            </a:r>
            <a:r>
              <a:rPr lang="ko-KR" altLang="en-US" sz="1400" b="1" dirty="0" smtClean="0">
                <a:latin typeface="+mn-ea"/>
                <a:ea typeface="+mn-ea"/>
              </a:rPr>
              <a:t>초 후 응답</a:t>
            </a:r>
            <a:endParaRPr lang="en-US" altLang="ko-KR" sz="1400" b="1" dirty="0" smtClean="0">
              <a:latin typeface="+mn-ea"/>
              <a:ea typeface="+mn-ea"/>
            </a:endParaRPr>
          </a:p>
          <a:p>
            <a:endParaRPr lang="en-US" altLang="ko-KR" sz="1400" b="1" dirty="0" smtClean="0">
              <a:latin typeface="+mn-ea"/>
              <a:ea typeface="+mn-ea"/>
            </a:endParaRPr>
          </a:p>
          <a:p>
            <a:r>
              <a:rPr lang="en-US" altLang="ko-KR" sz="1400" b="1" dirty="0" smtClean="0">
                <a:latin typeface="+mn-ea"/>
                <a:ea typeface="+mn-ea"/>
              </a:rPr>
              <a:t>2</a:t>
            </a:r>
            <a:r>
              <a:rPr lang="ko-KR" altLang="en-US" sz="1400" b="1" dirty="0" smtClean="0">
                <a:latin typeface="+mn-ea"/>
                <a:ea typeface="+mn-ea"/>
              </a:rPr>
              <a:t>번 스위치 </a:t>
            </a:r>
            <a:r>
              <a:rPr lang="en-US" altLang="ko-KR" sz="1400" b="1" dirty="0" smtClean="0">
                <a:latin typeface="+mn-ea"/>
                <a:ea typeface="+mn-ea"/>
              </a:rPr>
              <a:t>: </a:t>
            </a:r>
            <a:r>
              <a:rPr lang="ko-KR" altLang="en-US" sz="1400" b="1" dirty="0" smtClean="0">
                <a:latin typeface="+mn-ea"/>
                <a:ea typeface="+mn-ea"/>
              </a:rPr>
              <a:t>육교모드 설정 스위치</a:t>
            </a:r>
            <a:r>
              <a:rPr lang="en-US" altLang="ko-KR" sz="1400" b="1" dirty="0" smtClean="0">
                <a:latin typeface="+mn-ea"/>
                <a:ea typeface="+mn-ea"/>
              </a:rPr>
              <a:t>(</a:t>
            </a:r>
            <a:r>
              <a:rPr lang="ko-KR" altLang="en-US" sz="1400" b="1" dirty="0" smtClean="0">
                <a:latin typeface="+mn-ea"/>
                <a:ea typeface="+mn-ea"/>
              </a:rPr>
              <a:t>비상벨 입력 시 즉시 외부에 연결</a:t>
            </a:r>
            <a:r>
              <a:rPr lang="en-US" altLang="ko-KR" sz="1400" b="1" dirty="0" smtClean="0">
                <a:latin typeface="+mn-ea"/>
                <a:ea typeface="+mn-ea"/>
              </a:rPr>
              <a:t>)</a:t>
            </a:r>
          </a:p>
          <a:p>
            <a:r>
              <a:rPr lang="en-US" altLang="ko-KR" sz="1400" b="1" dirty="0" smtClean="0">
                <a:latin typeface="+mn-ea"/>
                <a:ea typeface="+mn-ea"/>
              </a:rPr>
              <a:t>ON</a:t>
            </a:r>
            <a:r>
              <a:rPr lang="ko-KR" altLang="en-US" sz="1400" b="1" dirty="0" smtClean="0">
                <a:latin typeface="+mn-ea"/>
                <a:ea typeface="+mn-ea"/>
              </a:rPr>
              <a:t>일 경우 </a:t>
            </a:r>
            <a:r>
              <a:rPr lang="en-US" altLang="ko-KR" sz="1400" b="1" dirty="0" smtClean="0">
                <a:latin typeface="+mn-ea"/>
                <a:ea typeface="+mn-ea"/>
              </a:rPr>
              <a:t>: </a:t>
            </a:r>
            <a:r>
              <a:rPr lang="ko-KR" altLang="en-US" sz="1400" b="1" dirty="0" smtClean="0">
                <a:latin typeface="+mn-ea"/>
                <a:ea typeface="+mn-ea"/>
              </a:rPr>
              <a:t>육교 모드    </a:t>
            </a:r>
            <a:r>
              <a:rPr lang="en-US" altLang="ko-KR" sz="1400" b="1" dirty="0" smtClean="0">
                <a:latin typeface="+mn-ea"/>
                <a:ea typeface="+mn-ea"/>
              </a:rPr>
              <a:t>OFF</a:t>
            </a:r>
            <a:r>
              <a:rPr lang="ko-KR" altLang="en-US" sz="1400" b="1" dirty="0" smtClean="0">
                <a:latin typeface="+mn-ea"/>
                <a:ea typeface="+mn-ea"/>
              </a:rPr>
              <a:t>일 경우 </a:t>
            </a:r>
            <a:r>
              <a:rPr lang="en-US" altLang="ko-KR" sz="1400" b="1" dirty="0" smtClean="0">
                <a:latin typeface="+mn-ea"/>
                <a:ea typeface="+mn-ea"/>
              </a:rPr>
              <a:t>: </a:t>
            </a:r>
            <a:r>
              <a:rPr lang="ko-KR" altLang="en-US" sz="1400" b="1" dirty="0" smtClean="0">
                <a:latin typeface="+mn-ea"/>
                <a:ea typeface="+mn-ea"/>
              </a:rPr>
              <a:t>일반모드</a:t>
            </a:r>
            <a:endParaRPr lang="en-US" altLang="ko-KR" sz="1400" b="1" dirty="0" smtClean="0">
              <a:latin typeface="+mn-ea"/>
              <a:ea typeface="+mn-ea"/>
            </a:endParaRPr>
          </a:p>
          <a:p>
            <a:endParaRPr lang="en-US" altLang="ko-KR" sz="1400" b="1" dirty="0" smtClean="0">
              <a:latin typeface="+mn-ea"/>
              <a:ea typeface="+mn-ea"/>
            </a:endParaRPr>
          </a:p>
          <a:p>
            <a:r>
              <a:rPr lang="en-US" altLang="ko-KR" sz="1400" b="1" dirty="0" smtClean="0">
                <a:latin typeface="+mn-ea"/>
                <a:ea typeface="+mn-ea"/>
              </a:rPr>
              <a:t>VCC </a:t>
            </a:r>
            <a:r>
              <a:rPr lang="ko-KR" altLang="en-US" sz="1400" b="1" dirty="0" smtClean="0">
                <a:latin typeface="+mn-ea"/>
                <a:ea typeface="+mn-ea"/>
              </a:rPr>
              <a:t>볼륨 </a:t>
            </a:r>
            <a:r>
              <a:rPr lang="en-US" altLang="ko-KR" sz="1400" b="1" dirty="0" smtClean="0">
                <a:latin typeface="+mn-ea"/>
                <a:ea typeface="+mn-ea"/>
              </a:rPr>
              <a:t>: </a:t>
            </a:r>
            <a:r>
              <a:rPr lang="ko-KR" altLang="en-US" sz="1400" b="1" dirty="0" smtClean="0">
                <a:latin typeface="+mn-ea"/>
                <a:ea typeface="+mn-ea"/>
              </a:rPr>
              <a:t>국선 전압조절 볼륨</a:t>
            </a:r>
            <a:r>
              <a:rPr lang="en-US" altLang="ko-KR" sz="1400" b="1" dirty="0" smtClean="0">
                <a:latin typeface="+mn-ea"/>
                <a:ea typeface="+mn-ea"/>
              </a:rPr>
              <a:t>(</a:t>
            </a:r>
            <a:r>
              <a:rPr lang="ko-KR" altLang="en-US" sz="1400" b="1" dirty="0" smtClean="0">
                <a:latin typeface="+mn-ea"/>
                <a:ea typeface="+mn-ea"/>
              </a:rPr>
              <a:t>연결 시 </a:t>
            </a:r>
            <a:r>
              <a:rPr lang="en-US" altLang="ko-KR" sz="1400" b="1" dirty="0" smtClean="0">
                <a:latin typeface="+mn-ea"/>
                <a:ea typeface="+mn-ea"/>
              </a:rPr>
              <a:t>9~10</a:t>
            </a:r>
            <a:r>
              <a:rPr lang="ko-KR" altLang="en-US" sz="1400" b="1" dirty="0" smtClean="0">
                <a:latin typeface="+mn-ea"/>
                <a:ea typeface="+mn-ea"/>
              </a:rPr>
              <a:t>볼트 설정</a:t>
            </a:r>
            <a:r>
              <a:rPr lang="en-US" altLang="ko-KR" sz="1400" b="1" dirty="0" smtClean="0">
                <a:latin typeface="+mn-ea"/>
                <a:ea typeface="+mn-ea"/>
              </a:rPr>
              <a:t>)</a:t>
            </a:r>
          </a:p>
          <a:p>
            <a:r>
              <a:rPr lang="en-US" altLang="ko-KR" sz="1400" b="1" dirty="0" smtClean="0">
                <a:latin typeface="+mn-ea"/>
                <a:ea typeface="+mn-ea"/>
              </a:rPr>
              <a:t>TX </a:t>
            </a:r>
            <a:r>
              <a:rPr lang="ko-KR" altLang="en-US" sz="1400" b="1" dirty="0" smtClean="0">
                <a:latin typeface="+mn-ea"/>
                <a:ea typeface="+mn-ea"/>
              </a:rPr>
              <a:t>볼륨 </a:t>
            </a:r>
            <a:r>
              <a:rPr lang="en-US" altLang="ko-KR" sz="1400" b="1" dirty="0" smtClean="0">
                <a:latin typeface="+mn-ea"/>
                <a:ea typeface="+mn-ea"/>
              </a:rPr>
              <a:t>: </a:t>
            </a:r>
            <a:r>
              <a:rPr lang="ko-KR" altLang="en-US" sz="1400" b="1" dirty="0" smtClean="0">
                <a:latin typeface="+mn-ea"/>
                <a:ea typeface="+mn-ea"/>
              </a:rPr>
              <a:t>송신 볼륨</a:t>
            </a:r>
            <a:r>
              <a:rPr lang="en-US" altLang="ko-KR" sz="1400" b="1" dirty="0" smtClean="0">
                <a:latin typeface="+mn-ea"/>
                <a:ea typeface="+mn-ea"/>
              </a:rPr>
              <a:t>(</a:t>
            </a:r>
            <a:r>
              <a:rPr lang="ko-KR" altLang="en-US" sz="1400" b="1" dirty="0" smtClean="0">
                <a:latin typeface="+mn-ea"/>
                <a:ea typeface="+mn-ea"/>
              </a:rPr>
              <a:t>시계방향이 감소</a:t>
            </a:r>
            <a:r>
              <a:rPr lang="en-US" altLang="ko-KR" sz="1400" b="1" dirty="0" smtClean="0">
                <a:latin typeface="+mn-ea"/>
                <a:ea typeface="+mn-ea"/>
              </a:rPr>
              <a:t>)</a:t>
            </a:r>
          </a:p>
          <a:p>
            <a:r>
              <a:rPr lang="en-US" altLang="ko-KR" sz="1400" b="1" dirty="0" smtClean="0">
                <a:latin typeface="+mn-ea"/>
                <a:ea typeface="+mn-ea"/>
              </a:rPr>
              <a:t>RX </a:t>
            </a:r>
            <a:r>
              <a:rPr lang="ko-KR" altLang="en-US" sz="1400" b="1" dirty="0" smtClean="0">
                <a:latin typeface="+mn-ea"/>
                <a:ea typeface="+mn-ea"/>
              </a:rPr>
              <a:t>볼륨 </a:t>
            </a:r>
            <a:r>
              <a:rPr lang="en-US" altLang="ko-KR" sz="1400" b="1" dirty="0" smtClean="0">
                <a:latin typeface="+mn-ea"/>
                <a:ea typeface="+mn-ea"/>
              </a:rPr>
              <a:t>: </a:t>
            </a:r>
            <a:r>
              <a:rPr lang="ko-KR" altLang="en-US" sz="1400" b="1" dirty="0" smtClean="0">
                <a:latin typeface="+mn-ea"/>
                <a:ea typeface="+mn-ea"/>
              </a:rPr>
              <a:t>수신 볼륨</a:t>
            </a:r>
            <a:r>
              <a:rPr lang="en-US" altLang="ko-KR" sz="1400" b="1" dirty="0" smtClean="0">
                <a:latin typeface="+mn-ea"/>
                <a:ea typeface="+mn-ea"/>
              </a:rPr>
              <a:t>(</a:t>
            </a:r>
            <a:r>
              <a:rPr lang="ko-KR" altLang="en-US" sz="1400" b="1" dirty="0" smtClean="0">
                <a:latin typeface="+mn-ea"/>
                <a:ea typeface="+mn-ea"/>
              </a:rPr>
              <a:t>시계방향이 감소</a:t>
            </a:r>
            <a:r>
              <a:rPr lang="en-US" altLang="ko-KR" sz="1400" b="1" dirty="0" smtClean="0">
                <a:latin typeface="+mn-ea"/>
                <a:ea typeface="+mn-ea"/>
              </a:rPr>
              <a:t>)</a:t>
            </a:r>
            <a:endParaRPr lang="ko-KR" altLang="en-US" sz="14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1258</Words>
  <Application>Microsoft Office PowerPoint</Application>
  <PresentationFormat>화면 슬라이드 쇼(4:3)</PresentationFormat>
  <Paragraphs>155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Black Edition SP3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www.ptinside.co.kr</dc:creator>
  <cp:lastModifiedBy>pc1</cp:lastModifiedBy>
  <cp:revision>40</cp:revision>
  <dcterms:created xsi:type="dcterms:W3CDTF">2009-08-09T05:30:29Z</dcterms:created>
  <dcterms:modified xsi:type="dcterms:W3CDTF">2013-12-03T03:02:15Z</dcterms:modified>
</cp:coreProperties>
</file>